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8" r:id="rId2"/>
    <p:sldId id="275" r:id="rId3"/>
    <p:sldId id="276" r:id="rId4"/>
    <p:sldId id="277" r:id="rId5"/>
    <p:sldId id="260" r:id="rId6"/>
    <p:sldId id="270" r:id="rId7"/>
    <p:sldId id="271" r:id="rId8"/>
    <p:sldId id="272" r:id="rId9"/>
    <p:sldId id="274" r:id="rId10"/>
    <p:sldId id="273" r:id="rId11"/>
    <p:sldId id="278"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120" y="91"/>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XP7027\Desktop\Anscombe&#8217;s%20Quart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XP7027\Desktop\Anscombe&#8217;s%20Quart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XP7027\Desktop\Anscombe&#8217;s%20Quart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XP7027\Desktop\Anscombe&#8217;s%20Quart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IN" sz="1100"/>
              <a:t>Data Set I</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w="9525" cap="rnd">
                <a:solidFill>
                  <a:schemeClr val="dk1">
                    <a:tint val="88500"/>
                  </a:schemeClr>
                </a:solidFill>
                <a:round/>
              </a:ln>
              <a:effectLst>
                <a:outerShdw blurRad="57150" dist="19050" dir="5400000" algn="ctr" rotWithShape="0">
                  <a:srgbClr val="000000">
                    <a:alpha val="63000"/>
                  </a:srgbClr>
                </a:outerShdw>
              </a:effectLst>
            </c:spPr>
          </c:marker>
          <c:trendline>
            <c:spPr>
              <a:ln w="19050" cap="rnd">
                <a:solidFill>
                  <a:schemeClr val="dk1">
                    <a:tint val="88500"/>
                  </a:schemeClr>
                </a:solidFill>
              </a:ln>
              <a:effectLst/>
            </c:spPr>
            <c:trendlineType val="linear"/>
            <c:forward val="3"/>
            <c:backward val="3"/>
            <c:dispRSqr val="0"/>
            <c:dispEq val="1"/>
            <c:trendlineLbl>
              <c:layout>
                <c:manualLayout>
                  <c:x val="-0.11990616797900262"/>
                  <c:y val="-1.4035797608632255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y = 0.5x + 3</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Sheet1!$B$4:$B$14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Sheet1!$C$4:$C$14</c:f>
              <c:numCache>
                <c:formatCode>General</c:formatCode>
                <c:ptCount val="11"/>
                <c:pt idx="0">
                  <c:v>8.0399999999999991</c:v>
                </c:pt>
                <c:pt idx="1">
                  <c:v>6.95</c:v>
                </c:pt>
                <c:pt idx="2">
                  <c:v>7.58</c:v>
                </c:pt>
                <c:pt idx="3">
                  <c:v>8.81</c:v>
                </c:pt>
                <c:pt idx="4">
                  <c:v>8.33</c:v>
                </c:pt>
                <c:pt idx="5">
                  <c:v>9.9600000000000009</c:v>
                </c:pt>
                <c:pt idx="6">
                  <c:v>7.24</c:v>
                </c:pt>
                <c:pt idx="7">
                  <c:v>4.26</c:v>
                </c:pt>
                <c:pt idx="8">
                  <c:v>10.84</c:v>
                </c:pt>
                <c:pt idx="9">
                  <c:v>4.82</c:v>
                </c:pt>
                <c:pt idx="10">
                  <c:v>5.68</c:v>
                </c:pt>
              </c:numCache>
            </c:numRef>
          </c:yVal>
          <c:smooth val="0"/>
          <c:extLst>
            <c:ext xmlns:c16="http://schemas.microsoft.com/office/drawing/2014/chart" uri="{C3380CC4-5D6E-409C-BE32-E72D297353CC}">
              <c16:uniqueId val="{00000001-AF1E-449A-B37B-8621FF02DF83}"/>
            </c:ext>
          </c:extLst>
        </c:ser>
        <c:dLbls>
          <c:showLegendKey val="0"/>
          <c:showVal val="0"/>
          <c:showCatName val="0"/>
          <c:showSerName val="0"/>
          <c:showPercent val="0"/>
          <c:showBubbleSize val="0"/>
        </c:dLbls>
        <c:axId val="892705712"/>
        <c:axId val="892714240"/>
      </c:scatterChart>
      <c:valAx>
        <c:axId val="892705712"/>
        <c:scaling>
          <c:orientation val="minMax"/>
          <c:max val="2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14240"/>
        <c:crosses val="autoZero"/>
        <c:crossBetween val="midCat"/>
      </c:valAx>
      <c:valAx>
        <c:axId val="892714240"/>
        <c:scaling>
          <c:orientation val="minMax"/>
          <c:max val="14"/>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05712"/>
        <c:crosses val="autoZero"/>
        <c:crossBetween val="midCat"/>
      </c:valAx>
      <c:spPr>
        <a:noFill/>
        <a:ln>
          <a:solidFill>
            <a:schemeClr val="accent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IN" sz="1100" b="1" i="0" baseline="0">
                <a:effectLst/>
              </a:rPr>
              <a:t>Data Set II</a:t>
            </a:r>
            <a:endParaRPr lang="en-IN" sz="1100">
              <a:effectLst/>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solidFill>
                  <a:schemeClr val="accent1"/>
                </a:solidFill>
                <a:prstDash val="sysDot"/>
              </a:ln>
              <a:effectLst/>
            </c:spPr>
            <c:trendlineType val="linear"/>
            <c:forward val="5"/>
            <c:backward val="3"/>
            <c:dispRSqr val="0"/>
            <c:dispEq val="1"/>
            <c:trendlineLbl>
              <c:layout>
                <c:manualLayout>
                  <c:x val="-0.11990616797900262"/>
                  <c:y val="-1.4035797608632255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y = 0.5x + 3</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Sheet1!$D$4:$D$14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Sheet1!$E$4:$E$14</c:f>
              <c:numCache>
                <c:formatCode>General</c:formatCode>
                <c:ptCount val="11"/>
                <c:pt idx="0">
                  <c:v>9.14</c:v>
                </c:pt>
                <c:pt idx="1">
                  <c:v>8.14</c:v>
                </c:pt>
                <c:pt idx="2">
                  <c:v>8.74</c:v>
                </c:pt>
                <c:pt idx="3">
                  <c:v>8.77</c:v>
                </c:pt>
                <c:pt idx="4">
                  <c:v>9.26</c:v>
                </c:pt>
                <c:pt idx="5">
                  <c:v>8.1</c:v>
                </c:pt>
                <c:pt idx="6">
                  <c:v>6.13</c:v>
                </c:pt>
                <c:pt idx="7">
                  <c:v>3.1</c:v>
                </c:pt>
                <c:pt idx="8">
                  <c:v>9.1300000000000008</c:v>
                </c:pt>
                <c:pt idx="9">
                  <c:v>7.26</c:v>
                </c:pt>
                <c:pt idx="10">
                  <c:v>4.74</c:v>
                </c:pt>
              </c:numCache>
            </c:numRef>
          </c:yVal>
          <c:smooth val="0"/>
          <c:extLst>
            <c:ext xmlns:c16="http://schemas.microsoft.com/office/drawing/2014/chart" uri="{C3380CC4-5D6E-409C-BE32-E72D297353CC}">
              <c16:uniqueId val="{00000001-C916-41B4-BBDF-0DE4B0C38FB0}"/>
            </c:ext>
          </c:extLst>
        </c:ser>
        <c:dLbls>
          <c:showLegendKey val="0"/>
          <c:showVal val="0"/>
          <c:showCatName val="0"/>
          <c:showSerName val="0"/>
          <c:showPercent val="0"/>
          <c:showBubbleSize val="0"/>
        </c:dLbls>
        <c:axId val="892705712"/>
        <c:axId val="892714240"/>
      </c:scatterChart>
      <c:valAx>
        <c:axId val="892705712"/>
        <c:scaling>
          <c:orientation val="minMax"/>
          <c:max val="2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14240"/>
        <c:crosses val="autoZero"/>
        <c:crossBetween val="midCat"/>
      </c:valAx>
      <c:valAx>
        <c:axId val="89271424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05712"/>
        <c:crosses val="autoZero"/>
        <c:crossBetween val="midCat"/>
      </c:valAx>
      <c:spPr>
        <a:noFill/>
        <a:ln>
          <a:solidFill>
            <a:schemeClr val="accent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IN" sz="1100" b="1" i="0" baseline="0">
                <a:effectLst/>
              </a:rPr>
              <a:t>Data Set III</a:t>
            </a:r>
            <a:endParaRPr lang="en-IN" sz="1100">
              <a:effectLst/>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trendline>
            <c:spPr>
              <a:ln w="19050" cap="rnd">
                <a:solidFill>
                  <a:schemeClr val="accent4"/>
                </a:solidFill>
              </a:ln>
              <a:effectLst/>
            </c:spPr>
            <c:trendlineType val="linear"/>
            <c:forward val="5"/>
            <c:backward val="3"/>
            <c:dispRSqr val="0"/>
            <c:dispEq val="1"/>
            <c:trendlineLbl>
              <c:layout>
                <c:manualLayout>
                  <c:x val="-0.11990616797900262"/>
                  <c:y val="-1.4035797608632255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y = 0.5x + 3</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Sheet1!$F$4:$F$14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Sheet1!$G$4:$G$14</c:f>
              <c:numCache>
                <c:formatCode>General</c:formatCode>
                <c:ptCount val="11"/>
                <c:pt idx="0">
                  <c:v>7.46</c:v>
                </c:pt>
                <c:pt idx="1">
                  <c:v>6.77</c:v>
                </c:pt>
                <c:pt idx="2">
                  <c:v>12.74</c:v>
                </c:pt>
                <c:pt idx="3">
                  <c:v>7.11</c:v>
                </c:pt>
                <c:pt idx="4">
                  <c:v>7.81</c:v>
                </c:pt>
                <c:pt idx="5">
                  <c:v>8.84</c:v>
                </c:pt>
                <c:pt idx="6">
                  <c:v>6.08</c:v>
                </c:pt>
                <c:pt idx="7">
                  <c:v>5.39</c:v>
                </c:pt>
                <c:pt idx="8">
                  <c:v>8.15</c:v>
                </c:pt>
                <c:pt idx="9">
                  <c:v>6.42</c:v>
                </c:pt>
                <c:pt idx="10">
                  <c:v>5.73</c:v>
                </c:pt>
              </c:numCache>
            </c:numRef>
          </c:yVal>
          <c:smooth val="0"/>
          <c:extLst>
            <c:ext xmlns:c16="http://schemas.microsoft.com/office/drawing/2014/chart" uri="{C3380CC4-5D6E-409C-BE32-E72D297353CC}">
              <c16:uniqueId val="{00000001-9CB6-4C6F-9F3B-D801D6A24047}"/>
            </c:ext>
          </c:extLst>
        </c:ser>
        <c:dLbls>
          <c:showLegendKey val="0"/>
          <c:showVal val="0"/>
          <c:showCatName val="0"/>
          <c:showSerName val="0"/>
          <c:showPercent val="0"/>
          <c:showBubbleSize val="0"/>
        </c:dLbls>
        <c:axId val="892705712"/>
        <c:axId val="892714240"/>
      </c:scatterChart>
      <c:valAx>
        <c:axId val="892705712"/>
        <c:scaling>
          <c:orientation val="minMax"/>
          <c:max val="2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14240"/>
        <c:crosses val="autoZero"/>
        <c:crossBetween val="midCat"/>
      </c:valAx>
      <c:valAx>
        <c:axId val="89271424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05712"/>
        <c:crosses val="autoZero"/>
        <c:crossBetween val="midCat"/>
      </c:valAx>
      <c:spPr>
        <a:noFill/>
        <a:ln>
          <a:solidFill>
            <a:schemeClr val="accent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IN" sz="1100" b="1" i="0" baseline="0">
                <a:effectLst/>
              </a:rPr>
              <a:t>Data Set IV</a:t>
            </a:r>
            <a:endParaRPr lang="en-IN" sz="1100">
              <a:effectLst/>
            </a:endParaRP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trendline>
            <c:spPr>
              <a:ln w="19050" cap="rnd">
                <a:solidFill>
                  <a:schemeClr val="accent2"/>
                </a:solidFill>
              </a:ln>
              <a:effectLst/>
            </c:spPr>
            <c:trendlineType val="linear"/>
            <c:backward val="7"/>
            <c:dispRSqr val="0"/>
            <c:dispEq val="1"/>
            <c:trendlineLbl>
              <c:layout>
                <c:manualLayout>
                  <c:x val="-0.11990616797900262"/>
                  <c:y val="-1.4035797608632255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y = 0.5x + 3</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Sheet1!$H$4:$H$14</c:f>
              <c:numCache>
                <c:formatCode>General</c:formatCode>
                <c:ptCount val="11"/>
                <c:pt idx="0">
                  <c:v>8</c:v>
                </c:pt>
                <c:pt idx="1">
                  <c:v>8</c:v>
                </c:pt>
                <c:pt idx="2">
                  <c:v>8</c:v>
                </c:pt>
                <c:pt idx="3">
                  <c:v>8</c:v>
                </c:pt>
                <c:pt idx="4">
                  <c:v>8</c:v>
                </c:pt>
                <c:pt idx="5">
                  <c:v>8</c:v>
                </c:pt>
                <c:pt idx="6">
                  <c:v>8</c:v>
                </c:pt>
                <c:pt idx="7">
                  <c:v>19</c:v>
                </c:pt>
                <c:pt idx="8">
                  <c:v>8</c:v>
                </c:pt>
                <c:pt idx="9">
                  <c:v>8</c:v>
                </c:pt>
                <c:pt idx="10">
                  <c:v>8</c:v>
                </c:pt>
              </c:numCache>
            </c:numRef>
          </c:xVal>
          <c:yVal>
            <c:numRef>
              <c:f>Sheet1!$I$4:$I$14</c:f>
              <c:numCache>
                <c:formatCode>General</c:formatCode>
                <c:ptCount val="11"/>
                <c:pt idx="0">
                  <c:v>6.58</c:v>
                </c:pt>
                <c:pt idx="1">
                  <c:v>5.76</c:v>
                </c:pt>
                <c:pt idx="2">
                  <c:v>7.71</c:v>
                </c:pt>
                <c:pt idx="3">
                  <c:v>8.84</c:v>
                </c:pt>
                <c:pt idx="4">
                  <c:v>8.4700000000000006</c:v>
                </c:pt>
                <c:pt idx="5">
                  <c:v>7.04</c:v>
                </c:pt>
                <c:pt idx="6">
                  <c:v>5.25</c:v>
                </c:pt>
                <c:pt idx="7">
                  <c:v>12.5</c:v>
                </c:pt>
                <c:pt idx="8">
                  <c:v>5.56</c:v>
                </c:pt>
                <c:pt idx="9">
                  <c:v>7.91</c:v>
                </c:pt>
                <c:pt idx="10">
                  <c:v>6.89</c:v>
                </c:pt>
              </c:numCache>
            </c:numRef>
          </c:yVal>
          <c:smooth val="0"/>
          <c:extLst>
            <c:ext xmlns:c16="http://schemas.microsoft.com/office/drawing/2014/chart" uri="{C3380CC4-5D6E-409C-BE32-E72D297353CC}">
              <c16:uniqueId val="{00000001-5FAD-43E4-B51A-B65EE04DE266}"/>
            </c:ext>
          </c:extLst>
        </c:ser>
        <c:dLbls>
          <c:showLegendKey val="0"/>
          <c:showVal val="0"/>
          <c:showCatName val="0"/>
          <c:showSerName val="0"/>
          <c:showPercent val="0"/>
          <c:showBubbleSize val="0"/>
        </c:dLbls>
        <c:axId val="892705712"/>
        <c:axId val="892714240"/>
      </c:scatterChart>
      <c:valAx>
        <c:axId val="892705712"/>
        <c:scaling>
          <c:orientation val="minMax"/>
          <c:min val="0"/>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14240"/>
        <c:crosses val="autoZero"/>
        <c:crossBetween val="midCat"/>
      </c:valAx>
      <c:valAx>
        <c:axId val="89271424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2705712"/>
        <c:crosses val="autoZero"/>
        <c:crossBetween val="midCat"/>
      </c:valAx>
      <c:spPr>
        <a:noFill/>
        <a:ln>
          <a:solidFill>
            <a:schemeClr val="accent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 = 1</a:t>
            </a:r>
          </a:p>
        </c:rich>
      </c:tx>
      <c:layout>
        <c:manualLayout>
          <c:xMode val="edge"/>
          <c:yMode val="edge"/>
          <c:x val="0.4232222222222223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6"/>
              </a:solidFill>
              <a:ln w="9525">
                <a:solidFill>
                  <a:schemeClr val="accent6"/>
                </a:solidFill>
              </a:ln>
              <a:effectLst/>
            </c:spPr>
          </c:marker>
          <c:xVal>
            <c:numRef>
              <c:f>Sheet2!$B$3:$B$112</c:f>
              <c:numCache>
                <c:formatCode>General</c:formatCode>
                <c:ptCount val="110"/>
                <c:pt idx="0">
                  <c:v>6</c:v>
                </c:pt>
                <c:pt idx="1">
                  <c:v>8.3000000000000007</c:v>
                </c:pt>
                <c:pt idx="2">
                  <c:v>2.5</c:v>
                </c:pt>
                <c:pt idx="3">
                  <c:v>14.1</c:v>
                </c:pt>
                <c:pt idx="4">
                  <c:v>14</c:v>
                </c:pt>
                <c:pt idx="5">
                  <c:v>8</c:v>
                </c:pt>
                <c:pt idx="6">
                  <c:v>10</c:v>
                </c:pt>
                <c:pt idx="7">
                  <c:v>2</c:v>
                </c:pt>
                <c:pt idx="8">
                  <c:v>7</c:v>
                </c:pt>
                <c:pt idx="9">
                  <c:v>10.199999999999999</c:v>
                </c:pt>
                <c:pt idx="10">
                  <c:v>9.5</c:v>
                </c:pt>
                <c:pt idx="11">
                  <c:v>17</c:v>
                </c:pt>
                <c:pt idx="12">
                  <c:v>8.3000000000000007</c:v>
                </c:pt>
                <c:pt idx="13">
                  <c:v>12</c:v>
                </c:pt>
                <c:pt idx="14">
                  <c:v>20</c:v>
                </c:pt>
                <c:pt idx="15">
                  <c:v>8.3000000000000007</c:v>
                </c:pt>
                <c:pt idx="16">
                  <c:v>13</c:v>
                </c:pt>
                <c:pt idx="17">
                  <c:v>8.4</c:v>
                </c:pt>
                <c:pt idx="18">
                  <c:v>12.1</c:v>
                </c:pt>
                <c:pt idx="19">
                  <c:v>20</c:v>
                </c:pt>
                <c:pt idx="20">
                  <c:v>12</c:v>
                </c:pt>
                <c:pt idx="21">
                  <c:v>8.6</c:v>
                </c:pt>
                <c:pt idx="22">
                  <c:v>10.199999999999999</c:v>
                </c:pt>
                <c:pt idx="23">
                  <c:v>20</c:v>
                </c:pt>
                <c:pt idx="24">
                  <c:v>20</c:v>
                </c:pt>
                <c:pt idx="25">
                  <c:v>7.9</c:v>
                </c:pt>
                <c:pt idx="26">
                  <c:v>2</c:v>
                </c:pt>
                <c:pt idx="27">
                  <c:v>9.1</c:v>
                </c:pt>
                <c:pt idx="28">
                  <c:v>12</c:v>
                </c:pt>
                <c:pt idx="29">
                  <c:v>11</c:v>
                </c:pt>
                <c:pt idx="30">
                  <c:v>20</c:v>
                </c:pt>
                <c:pt idx="31">
                  <c:v>11</c:v>
                </c:pt>
                <c:pt idx="32">
                  <c:v>2</c:v>
                </c:pt>
                <c:pt idx="33">
                  <c:v>7</c:v>
                </c:pt>
                <c:pt idx="34">
                  <c:v>4</c:v>
                </c:pt>
                <c:pt idx="35">
                  <c:v>11</c:v>
                </c:pt>
                <c:pt idx="36">
                  <c:v>1</c:v>
                </c:pt>
                <c:pt idx="37">
                  <c:v>25</c:v>
                </c:pt>
                <c:pt idx="38">
                  <c:v>3</c:v>
                </c:pt>
                <c:pt idx="39">
                  <c:v>2</c:v>
                </c:pt>
                <c:pt idx="40">
                  <c:v>11</c:v>
                </c:pt>
                <c:pt idx="41">
                  <c:v>3</c:v>
                </c:pt>
                <c:pt idx="42">
                  <c:v>12</c:v>
                </c:pt>
                <c:pt idx="43">
                  <c:v>19</c:v>
                </c:pt>
                <c:pt idx="44">
                  <c:v>10</c:v>
                </c:pt>
                <c:pt idx="45">
                  <c:v>20</c:v>
                </c:pt>
                <c:pt idx="46">
                  <c:v>6</c:v>
                </c:pt>
                <c:pt idx="47">
                  <c:v>7</c:v>
                </c:pt>
                <c:pt idx="48">
                  <c:v>20</c:v>
                </c:pt>
                <c:pt idx="49">
                  <c:v>6</c:v>
                </c:pt>
                <c:pt idx="50">
                  <c:v>3</c:v>
                </c:pt>
                <c:pt idx="51">
                  <c:v>10</c:v>
                </c:pt>
                <c:pt idx="52">
                  <c:v>10</c:v>
                </c:pt>
                <c:pt idx="53">
                  <c:v>9</c:v>
                </c:pt>
                <c:pt idx="54">
                  <c:v>6</c:v>
                </c:pt>
                <c:pt idx="55">
                  <c:v>10</c:v>
                </c:pt>
                <c:pt idx="56">
                  <c:v>4</c:v>
                </c:pt>
                <c:pt idx="57">
                  <c:v>10</c:v>
                </c:pt>
                <c:pt idx="58">
                  <c:v>3</c:v>
                </c:pt>
                <c:pt idx="59">
                  <c:v>6</c:v>
                </c:pt>
                <c:pt idx="60">
                  <c:v>7</c:v>
                </c:pt>
                <c:pt idx="61">
                  <c:v>1</c:v>
                </c:pt>
                <c:pt idx="62">
                  <c:v>20</c:v>
                </c:pt>
                <c:pt idx="63">
                  <c:v>4</c:v>
                </c:pt>
                <c:pt idx="64">
                  <c:v>25</c:v>
                </c:pt>
                <c:pt idx="65">
                  <c:v>5</c:v>
                </c:pt>
                <c:pt idx="66">
                  <c:v>8</c:v>
                </c:pt>
                <c:pt idx="67">
                  <c:v>4</c:v>
                </c:pt>
                <c:pt idx="68">
                  <c:v>10</c:v>
                </c:pt>
                <c:pt idx="69">
                  <c:v>5</c:v>
                </c:pt>
                <c:pt idx="70">
                  <c:v>20</c:v>
                </c:pt>
                <c:pt idx="71">
                  <c:v>19</c:v>
                </c:pt>
                <c:pt idx="72">
                  <c:v>5</c:v>
                </c:pt>
                <c:pt idx="73">
                  <c:v>10</c:v>
                </c:pt>
                <c:pt idx="74">
                  <c:v>10</c:v>
                </c:pt>
                <c:pt idx="75">
                  <c:v>19</c:v>
                </c:pt>
                <c:pt idx="76">
                  <c:v>11</c:v>
                </c:pt>
                <c:pt idx="77">
                  <c:v>17</c:v>
                </c:pt>
                <c:pt idx="78">
                  <c:v>16</c:v>
                </c:pt>
                <c:pt idx="79">
                  <c:v>11</c:v>
                </c:pt>
                <c:pt idx="80">
                  <c:v>2</c:v>
                </c:pt>
                <c:pt idx="81">
                  <c:v>16</c:v>
                </c:pt>
                <c:pt idx="82">
                  <c:v>10</c:v>
                </c:pt>
                <c:pt idx="83">
                  <c:v>4</c:v>
                </c:pt>
                <c:pt idx="84">
                  <c:v>5</c:v>
                </c:pt>
                <c:pt idx="85">
                  <c:v>17</c:v>
                </c:pt>
                <c:pt idx="86">
                  <c:v>14</c:v>
                </c:pt>
                <c:pt idx="87">
                  <c:v>6</c:v>
                </c:pt>
                <c:pt idx="88">
                  <c:v>24</c:v>
                </c:pt>
                <c:pt idx="89">
                  <c:v>21</c:v>
                </c:pt>
                <c:pt idx="90">
                  <c:v>2.6</c:v>
                </c:pt>
                <c:pt idx="91">
                  <c:v>12</c:v>
                </c:pt>
                <c:pt idx="92">
                  <c:v>4.4000000000000004</c:v>
                </c:pt>
                <c:pt idx="93">
                  <c:v>19</c:v>
                </c:pt>
                <c:pt idx="94">
                  <c:v>9</c:v>
                </c:pt>
                <c:pt idx="95">
                  <c:v>1</c:v>
                </c:pt>
                <c:pt idx="96">
                  <c:v>20</c:v>
                </c:pt>
                <c:pt idx="97">
                  <c:v>15</c:v>
                </c:pt>
                <c:pt idx="98">
                  <c:v>19</c:v>
                </c:pt>
                <c:pt idx="99">
                  <c:v>9</c:v>
                </c:pt>
                <c:pt idx="100">
                  <c:v>2.6</c:v>
                </c:pt>
                <c:pt idx="101">
                  <c:v>14</c:v>
                </c:pt>
                <c:pt idx="102">
                  <c:v>12</c:v>
                </c:pt>
                <c:pt idx="103">
                  <c:v>4.2</c:v>
                </c:pt>
                <c:pt idx="104">
                  <c:v>13</c:v>
                </c:pt>
                <c:pt idx="105">
                  <c:v>21</c:v>
                </c:pt>
                <c:pt idx="106">
                  <c:v>12</c:v>
                </c:pt>
                <c:pt idx="107">
                  <c:v>8.8000000000000007</c:v>
                </c:pt>
                <c:pt idx="108">
                  <c:v>18</c:v>
                </c:pt>
                <c:pt idx="109">
                  <c:v>7</c:v>
                </c:pt>
              </c:numCache>
            </c:numRef>
          </c:xVal>
          <c:yVal>
            <c:numRef>
              <c:f>Sheet2!$C$3:$C$112</c:f>
              <c:numCache>
                <c:formatCode>General</c:formatCode>
                <c:ptCount val="110"/>
                <c:pt idx="0">
                  <c:v>15</c:v>
                </c:pt>
                <c:pt idx="1">
                  <c:v>19.600000000000001</c:v>
                </c:pt>
                <c:pt idx="2">
                  <c:v>8</c:v>
                </c:pt>
                <c:pt idx="3">
                  <c:v>31.2</c:v>
                </c:pt>
                <c:pt idx="4">
                  <c:v>31</c:v>
                </c:pt>
                <c:pt idx="5">
                  <c:v>19</c:v>
                </c:pt>
                <c:pt idx="6">
                  <c:v>23</c:v>
                </c:pt>
                <c:pt idx="7">
                  <c:v>7</c:v>
                </c:pt>
                <c:pt idx="8">
                  <c:v>17</c:v>
                </c:pt>
                <c:pt idx="9">
                  <c:v>23.4</c:v>
                </c:pt>
                <c:pt idx="10">
                  <c:v>22</c:v>
                </c:pt>
                <c:pt idx="11">
                  <c:v>37</c:v>
                </c:pt>
                <c:pt idx="12">
                  <c:v>19.600000000000001</c:v>
                </c:pt>
                <c:pt idx="13">
                  <c:v>27</c:v>
                </c:pt>
                <c:pt idx="14">
                  <c:v>43</c:v>
                </c:pt>
                <c:pt idx="15">
                  <c:v>19.600000000000001</c:v>
                </c:pt>
                <c:pt idx="16">
                  <c:v>29</c:v>
                </c:pt>
                <c:pt idx="17">
                  <c:v>19.8</c:v>
                </c:pt>
                <c:pt idx="18">
                  <c:v>27.2</c:v>
                </c:pt>
                <c:pt idx="19">
                  <c:v>43</c:v>
                </c:pt>
                <c:pt idx="20">
                  <c:v>27</c:v>
                </c:pt>
                <c:pt idx="21">
                  <c:v>20.2</c:v>
                </c:pt>
                <c:pt idx="22">
                  <c:v>23.4</c:v>
                </c:pt>
                <c:pt idx="23">
                  <c:v>43</c:v>
                </c:pt>
                <c:pt idx="24">
                  <c:v>43</c:v>
                </c:pt>
                <c:pt idx="25">
                  <c:v>18.8</c:v>
                </c:pt>
                <c:pt idx="26">
                  <c:v>7</c:v>
                </c:pt>
                <c:pt idx="27">
                  <c:v>21.2</c:v>
                </c:pt>
                <c:pt idx="28">
                  <c:v>27</c:v>
                </c:pt>
                <c:pt idx="29">
                  <c:v>25</c:v>
                </c:pt>
                <c:pt idx="30">
                  <c:v>43</c:v>
                </c:pt>
                <c:pt idx="31">
                  <c:v>25</c:v>
                </c:pt>
                <c:pt idx="32">
                  <c:v>7</c:v>
                </c:pt>
                <c:pt idx="33">
                  <c:v>17</c:v>
                </c:pt>
                <c:pt idx="34">
                  <c:v>11</c:v>
                </c:pt>
                <c:pt idx="35">
                  <c:v>25</c:v>
                </c:pt>
                <c:pt idx="36">
                  <c:v>5</c:v>
                </c:pt>
                <c:pt idx="37">
                  <c:v>53</c:v>
                </c:pt>
                <c:pt idx="38">
                  <c:v>9</c:v>
                </c:pt>
                <c:pt idx="39">
                  <c:v>7</c:v>
                </c:pt>
                <c:pt idx="40">
                  <c:v>25</c:v>
                </c:pt>
                <c:pt idx="41">
                  <c:v>9</c:v>
                </c:pt>
                <c:pt idx="42">
                  <c:v>27</c:v>
                </c:pt>
                <c:pt idx="43">
                  <c:v>41</c:v>
                </c:pt>
                <c:pt idx="44">
                  <c:v>23</c:v>
                </c:pt>
                <c:pt idx="45">
                  <c:v>43</c:v>
                </c:pt>
                <c:pt idx="46">
                  <c:v>15</c:v>
                </c:pt>
                <c:pt idx="47">
                  <c:v>17</c:v>
                </c:pt>
                <c:pt idx="48">
                  <c:v>43</c:v>
                </c:pt>
                <c:pt idx="49">
                  <c:v>15</c:v>
                </c:pt>
                <c:pt idx="50">
                  <c:v>9</c:v>
                </c:pt>
                <c:pt idx="51">
                  <c:v>23</c:v>
                </c:pt>
                <c:pt idx="52">
                  <c:v>23</c:v>
                </c:pt>
                <c:pt idx="53">
                  <c:v>21</c:v>
                </c:pt>
                <c:pt idx="54">
                  <c:v>15</c:v>
                </c:pt>
                <c:pt idx="55">
                  <c:v>23</c:v>
                </c:pt>
                <c:pt idx="56">
                  <c:v>11</c:v>
                </c:pt>
                <c:pt idx="57">
                  <c:v>23</c:v>
                </c:pt>
                <c:pt idx="58">
                  <c:v>9</c:v>
                </c:pt>
                <c:pt idx="59">
                  <c:v>15</c:v>
                </c:pt>
                <c:pt idx="60">
                  <c:v>17</c:v>
                </c:pt>
                <c:pt idx="61">
                  <c:v>5</c:v>
                </c:pt>
                <c:pt idx="62">
                  <c:v>43</c:v>
                </c:pt>
                <c:pt idx="63">
                  <c:v>11</c:v>
                </c:pt>
                <c:pt idx="64">
                  <c:v>53</c:v>
                </c:pt>
                <c:pt idx="65">
                  <c:v>13</c:v>
                </c:pt>
                <c:pt idx="66">
                  <c:v>19</c:v>
                </c:pt>
                <c:pt idx="67">
                  <c:v>11</c:v>
                </c:pt>
                <c:pt idx="68">
                  <c:v>23</c:v>
                </c:pt>
                <c:pt idx="69">
                  <c:v>13</c:v>
                </c:pt>
                <c:pt idx="70">
                  <c:v>43</c:v>
                </c:pt>
                <c:pt idx="71">
                  <c:v>41</c:v>
                </c:pt>
                <c:pt idx="72">
                  <c:v>13</c:v>
                </c:pt>
                <c:pt idx="73">
                  <c:v>23</c:v>
                </c:pt>
                <c:pt idx="74">
                  <c:v>23</c:v>
                </c:pt>
                <c:pt idx="75">
                  <c:v>41</c:v>
                </c:pt>
                <c:pt idx="76">
                  <c:v>25</c:v>
                </c:pt>
                <c:pt idx="77">
                  <c:v>37</c:v>
                </c:pt>
                <c:pt idx="78">
                  <c:v>35</c:v>
                </c:pt>
                <c:pt idx="79">
                  <c:v>25</c:v>
                </c:pt>
                <c:pt idx="80">
                  <c:v>7</c:v>
                </c:pt>
                <c:pt idx="81">
                  <c:v>35</c:v>
                </c:pt>
                <c:pt idx="82">
                  <c:v>23</c:v>
                </c:pt>
                <c:pt idx="83">
                  <c:v>11</c:v>
                </c:pt>
                <c:pt idx="84">
                  <c:v>13</c:v>
                </c:pt>
                <c:pt idx="85">
                  <c:v>37</c:v>
                </c:pt>
                <c:pt idx="86">
                  <c:v>31</c:v>
                </c:pt>
                <c:pt idx="87">
                  <c:v>15</c:v>
                </c:pt>
                <c:pt idx="88">
                  <c:v>51</c:v>
                </c:pt>
                <c:pt idx="89">
                  <c:v>45</c:v>
                </c:pt>
                <c:pt idx="90">
                  <c:v>8.1999999999999993</c:v>
                </c:pt>
                <c:pt idx="91">
                  <c:v>27</c:v>
                </c:pt>
                <c:pt idx="92">
                  <c:v>11.8</c:v>
                </c:pt>
                <c:pt idx="93">
                  <c:v>41</c:v>
                </c:pt>
                <c:pt idx="94">
                  <c:v>21</c:v>
                </c:pt>
                <c:pt idx="95">
                  <c:v>5</c:v>
                </c:pt>
                <c:pt idx="96">
                  <c:v>43</c:v>
                </c:pt>
                <c:pt idx="97">
                  <c:v>33</c:v>
                </c:pt>
                <c:pt idx="98">
                  <c:v>41</c:v>
                </c:pt>
                <c:pt idx="99">
                  <c:v>21</c:v>
                </c:pt>
                <c:pt idx="100">
                  <c:v>8.1999999999999993</c:v>
                </c:pt>
                <c:pt idx="101">
                  <c:v>31</c:v>
                </c:pt>
                <c:pt idx="102">
                  <c:v>27</c:v>
                </c:pt>
                <c:pt idx="103">
                  <c:v>11.4</c:v>
                </c:pt>
                <c:pt idx="104">
                  <c:v>29</c:v>
                </c:pt>
                <c:pt idx="105">
                  <c:v>45</c:v>
                </c:pt>
                <c:pt idx="106">
                  <c:v>27</c:v>
                </c:pt>
                <c:pt idx="107">
                  <c:v>20.6</c:v>
                </c:pt>
                <c:pt idx="108">
                  <c:v>39</c:v>
                </c:pt>
                <c:pt idx="109">
                  <c:v>17</c:v>
                </c:pt>
              </c:numCache>
            </c:numRef>
          </c:yVal>
          <c:smooth val="0"/>
          <c:extLst>
            <c:ext xmlns:c16="http://schemas.microsoft.com/office/drawing/2014/chart" uri="{C3380CC4-5D6E-409C-BE32-E72D297353CC}">
              <c16:uniqueId val="{00000000-3082-4132-BA4B-EBC2AA11C497}"/>
            </c:ext>
          </c:extLst>
        </c:ser>
        <c:dLbls>
          <c:showLegendKey val="0"/>
          <c:showVal val="0"/>
          <c:showCatName val="0"/>
          <c:showSerName val="0"/>
          <c:showPercent val="0"/>
          <c:showBubbleSize val="0"/>
        </c:dLbls>
        <c:axId val="790758584"/>
        <c:axId val="790756288"/>
      </c:scatterChart>
      <c:valAx>
        <c:axId val="790758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6288"/>
        <c:crosses val="autoZero"/>
        <c:crossBetween val="midCat"/>
      </c:valAx>
      <c:valAx>
        <c:axId val="790756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85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 = -1</a:t>
            </a:r>
          </a:p>
        </c:rich>
      </c:tx>
      <c:layout>
        <c:manualLayout>
          <c:xMode val="edge"/>
          <c:yMode val="edge"/>
          <c:x val="0.4232222222222223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2"/>
              </a:solidFill>
              <a:ln w="9525">
                <a:solidFill>
                  <a:schemeClr val="accent2"/>
                </a:solidFill>
              </a:ln>
              <a:effectLst/>
            </c:spPr>
          </c:marker>
          <c:xVal>
            <c:numRef>
              <c:f>Sheet2!$B$3:$B$112</c:f>
              <c:numCache>
                <c:formatCode>General</c:formatCode>
                <c:ptCount val="110"/>
                <c:pt idx="0">
                  <c:v>6</c:v>
                </c:pt>
                <c:pt idx="1">
                  <c:v>8.3000000000000007</c:v>
                </c:pt>
                <c:pt idx="2">
                  <c:v>2.5</c:v>
                </c:pt>
                <c:pt idx="3">
                  <c:v>14.1</c:v>
                </c:pt>
                <c:pt idx="4">
                  <c:v>14</c:v>
                </c:pt>
                <c:pt idx="5">
                  <c:v>8</c:v>
                </c:pt>
                <c:pt idx="6">
                  <c:v>10</c:v>
                </c:pt>
                <c:pt idx="7">
                  <c:v>2</c:v>
                </c:pt>
                <c:pt idx="8">
                  <c:v>7</c:v>
                </c:pt>
                <c:pt idx="9">
                  <c:v>10.199999999999999</c:v>
                </c:pt>
                <c:pt idx="10">
                  <c:v>9.5</c:v>
                </c:pt>
                <c:pt idx="11">
                  <c:v>17</c:v>
                </c:pt>
                <c:pt idx="12">
                  <c:v>8.3000000000000007</c:v>
                </c:pt>
                <c:pt idx="13">
                  <c:v>12</c:v>
                </c:pt>
                <c:pt idx="14">
                  <c:v>20</c:v>
                </c:pt>
                <c:pt idx="15">
                  <c:v>8.3000000000000007</c:v>
                </c:pt>
                <c:pt idx="16">
                  <c:v>13</c:v>
                </c:pt>
                <c:pt idx="17">
                  <c:v>8.4</c:v>
                </c:pt>
                <c:pt idx="18">
                  <c:v>12.1</c:v>
                </c:pt>
                <c:pt idx="19">
                  <c:v>20</c:v>
                </c:pt>
                <c:pt idx="20">
                  <c:v>12</c:v>
                </c:pt>
                <c:pt idx="21">
                  <c:v>8.6</c:v>
                </c:pt>
                <c:pt idx="22">
                  <c:v>10.199999999999999</c:v>
                </c:pt>
                <c:pt idx="23">
                  <c:v>20</c:v>
                </c:pt>
                <c:pt idx="24">
                  <c:v>20</c:v>
                </c:pt>
                <c:pt idx="25">
                  <c:v>7.9</c:v>
                </c:pt>
                <c:pt idx="26">
                  <c:v>2</c:v>
                </c:pt>
                <c:pt idx="27">
                  <c:v>9.1</c:v>
                </c:pt>
                <c:pt idx="28">
                  <c:v>12</c:v>
                </c:pt>
                <c:pt idx="29">
                  <c:v>11</c:v>
                </c:pt>
                <c:pt idx="30">
                  <c:v>20</c:v>
                </c:pt>
                <c:pt idx="31">
                  <c:v>11</c:v>
                </c:pt>
                <c:pt idx="32">
                  <c:v>2</c:v>
                </c:pt>
                <c:pt idx="33">
                  <c:v>7</c:v>
                </c:pt>
                <c:pt idx="34">
                  <c:v>4</c:v>
                </c:pt>
                <c:pt idx="35">
                  <c:v>11</c:v>
                </c:pt>
                <c:pt idx="36">
                  <c:v>1</c:v>
                </c:pt>
                <c:pt idx="37">
                  <c:v>25</c:v>
                </c:pt>
                <c:pt idx="38">
                  <c:v>3</c:v>
                </c:pt>
                <c:pt idx="39">
                  <c:v>2</c:v>
                </c:pt>
                <c:pt idx="40">
                  <c:v>11</c:v>
                </c:pt>
                <c:pt idx="41">
                  <c:v>3</c:v>
                </c:pt>
                <c:pt idx="42">
                  <c:v>12</c:v>
                </c:pt>
                <c:pt idx="43">
                  <c:v>19</c:v>
                </c:pt>
                <c:pt idx="44">
                  <c:v>10</c:v>
                </c:pt>
                <c:pt idx="45">
                  <c:v>20</c:v>
                </c:pt>
                <c:pt idx="46">
                  <c:v>6</c:v>
                </c:pt>
                <c:pt idx="47">
                  <c:v>7</c:v>
                </c:pt>
                <c:pt idx="48">
                  <c:v>20</c:v>
                </c:pt>
                <c:pt idx="49">
                  <c:v>6</c:v>
                </c:pt>
                <c:pt idx="50">
                  <c:v>3</c:v>
                </c:pt>
                <c:pt idx="51">
                  <c:v>10</c:v>
                </c:pt>
                <c:pt idx="52">
                  <c:v>10</c:v>
                </c:pt>
                <c:pt idx="53">
                  <c:v>9</c:v>
                </c:pt>
                <c:pt idx="54">
                  <c:v>6</c:v>
                </c:pt>
                <c:pt idx="55">
                  <c:v>10</c:v>
                </c:pt>
                <c:pt idx="56">
                  <c:v>4</c:v>
                </c:pt>
                <c:pt idx="57">
                  <c:v>10</c:v>
                </c:pt>
                <c:pt idx="58">
                  <c:v>3</c:v>
                </c:pt>
                <c:pt idx="59">
                  <c:v>6</c:v>
                </c:pt>
                <c:pt idx="60">
                  <c:v>7</c:v>
                </c:pt>
                <c:pt idx="61">
                  <c:v>1</c:v>
                </c:pt>
                <c:pt idx="62">
                  <c:v>20</c:v>
                </c:pt>
                <c:pt idx="63">
                  <c:v>4</c:v>
                </c:pt>
                <c:pt idx="64">
                  <c:v>25</c:v>
                </c:pt>
                <c:pt idx="65">
                  <c:v>5</c:v>
                </c:pt>
                <c:pt idx="66">
                  <c:v>8</c:v>
                </c:pt>
                <c:pt idx="67">
                  <c:v>4</c:v>
                </c:pt>
                <c:pt idx="68">
                  <c:v>10</c:v>
                </c:pt>
                <c:pt idx="69">
                  <c:v>5</c:v>
                </c:pt>
                <c:pt idx="70">
                  <c:v>20</c:v>
                </c:pt>
                <c:pt idx="71">
                  <c:v>19</c:v>
                </c:pt>
                <c:pt idx="72">
                  <c:v>5</c:v>
                </c:pt>
                <c:pt idx="73">
                  <c:v>10</c:v>
                </c:pt>
                <c:pt idx="74">
                  <c:v>10</c:v>
                </c:pt>
                <c:pt idx="75">
                  <c:v>19</c:v>
                </c:pt>
                <c:pt idx="76">
                  <c:v>11</c:v>
                </c:pt>
                <c:pt idx="77">
                  <c:v>17</c:v>
                </c:pt>
                <c:pt idx="78">
                  <c:v>16</c:v>
                </c:pt>
                <c:pt idx="79">
                  <c:v>11</c:v>
                </c:pt>
                <c:pt idx="80">
                  <c:v>2</c:v>
                </c:pt>
                <c:pt idx="81">
                  <c:v>16</c:v>
                </c:pt>
                <c:pt idx="82">
                  <c:v>10</c:v>
                </c:pt>
                <c:pt idx="83">
                  <c:v>4</c:v>
                </c:pt>
                <c:pt idx="84">
                  <c:v>5</c:v>
                </c:pt>
                <c:pt idx="85">
                  <c:v>17</c:v>
                </c:pt>
                <c:pt idx="86">
                  <c:v>14</c:v>
                </c:pt>
                <c:pt idx="87">
                  <c:v>6</c:v>
                </c:pt>
                <c:pt idx="88">
                  <c:v>24</c:v>
                </c:pt>
                <c:pt idx="89">
                  <c:v>21</c:v>
                </c:pt>
                <c:pt idx="90">
                  <c:v>2.6</c:v>
                </c:pt>
                <c:pt idx="91">
                  <c:v>12</c:v>
                </c:pt>
                <c:pt idx="92">
                  <c:v>4.4000000000000004</c:v>
                </c:pt>
                <c:pt idx="93">
                  <c:v>19</c:v>
                </c:pt>
                <c:pt idx="94">
                  <c:v>9</c:v>
                </c:pt>
                <c:pt idx="95">
                  <c:v>1</c:v>
                </c:pt>
                <c:pt idx="96">
                  <c:v>20</c:v>
                </c:pt>
                <c:pt idx="97">
                  <c:v>15</c:v>
                </c:pt>
                <c:pt idx="98">
                  <c:v>19</c:v>
                </c:pt>
                <c:pt idx="99">
                  <c:v>9</c:v>
                </c:pt>
                <c:pt idx="100">
                  <c:v>2.6</c:v>
                </c:pt>
                <c:pt idx="101">
                  <c:v>14</c:v>
                </c:pt>
                <c:pt idx="102">
                  <c:v>12</c:v>
                </c:pt>
                <c:pt idx="103">
                  <c:v>4.2</c:v>
                </c:pt>
                <c:pt idx="104">
                  <c:v>13</c:v>
                </c:pt>
                <c:pt idx="105">
                  <c:v>21</c:v>
                </c:pt>
                <c:pt idx="106">
                  <c:v>12</c:v>
                </c:pt>
                <c:pt idx="107">
                  <c:v>8.8000000000000007</c:v>
                </c:pt>
                <c:pt idx="108">
                  <c:v>18</c:v>
                </c:pt>
                <c:pt idx="109">
                  <c:v>7</c:v>
                </c:pt>
              </c:numCache>
            </c:numRef>
          </c:xVal>
          <c:yVal>
            <c:numRef>
              <c:f>Sheet2!$D$3:$D$112</c:f>
              <c:numCache>
                <c:formatCode>General</c:formatCode>
                <c:ptCount val="110"/>
                <c:pt idx="1">
                  <c:v>30.869999999999997</c:v>
                </c:pt>
                <c:pt idx="2">
                  <c:v>37.25</c:v>
                </c:pt>
                <c:pt idx="3">
                  <c:v>24.49</c:v>
                </c:pt>
                <c:pt idx="4">
                  <c:v>24.599999999999998</c:v>
                </c:pt>
                <c:pt idx="5">
                  <c:v>31.2</c:v>
                </c:pt>
                <c:pt idx="6">
                  <c:v>29</c:v>
                </c:pt>
                <c:pt idx="7">
                  <c:v>37.799999999999997</c:v>
                </c:pt>
                <c:pt idx="8">
                  <c:v>32.299999999999997</c:v>
                </c:pt>
                <c:pt idx="9">
                  <c:v>28.78</c:v>
                </c:pt>
                <c:pt idx="10">
                  <c:v>29.549999999999997</c:v>
                </c:pt>
                <c:pt idx="11">
                  <c:v>21.299999999999997</c:v>
                </c:pt>
                <c:pt idx="12">
                  <c:v>30.869999999999997</c:v>
                </c:pt>
                <c:pt idx="13">
                  <c:v>26.799999999999997</c:v>
                </c:pt>
                <c:pt idx="14">
                  <c:v>18</c:v>
                </c:pt>
                <c:pt idx="15">
                  <c:v>30.869999999999997</c:v>
                </c:pt>
                <c:pt idx="16">
                  <c:v>25.7</c:v>
                </c:pt>
                <c:pt idx="17">
                  <c:v>30.759999999999998</c:v>
                </c:pt>
                <c:pt idx="18">
                  <c:v>26.689999999999998</c:v>
                </c:pt>
                <c:pt idx="19">
                  <c:v>18</c:v>
                </c:pt>
                <c:pt idx="20">
                  <c:v>26.799999999999997</c:v>
                </c:pt>
                <c:pt idx="21">
                  <c:v>30.54</c:v>
                </c:pt>
                <c:pt idx="22">
                  <c:v>28.78</c:v>
                </c:pt>
                <c:pt idx="23">
                  <c:v>18</c:v>
                </c:pt>
                <c:pt idx="24">
                  <c:v>18</c:v>
                </c:pt>
                <c:pt idx="25">
                  <c:v>31.31</c:v>
                </c:pt>
                <c:pt idx="26">
                  <c:v>37.799999999999997</c:v>
                </c:pt>
                <c:pt idx="27">
                  <c:v>29.990000000000002</c:v>
                </c:pt>
                <c:pt idx="28">
                  <c:v>26.799999999999997</c:v>
                </c:pt>
                <c:pt idx="29">
                  <c:v>27.9</c:v>
                </c:pt>
                <c:pt idx="30">
                  <c:v>18</c:v>
                </c:pt>
                <c:pt idx="31">
                  <c:v>27.9</c:v>
                </c:pt>
                <c:pt idx="32">
                  <c:v>37.799999999999997</c:v>
                </c:pt>
                <c:pt idx="33">
                  <c:v>32.299999999999997</c:v>
                </c:pt>
                <c:pt idx="34">
                  <c:v>35.6</c:v>
                </c:pt>
                <c:pt idx="35">
                  <c:v>27.9</c:v>
                </c:pt>
                <c:pt idx="36">
                  <c:v>38.9</c:v>
                </c:pt>
                <c:pt idx="37">
                  <c:v>12.499999999999996</c:v>
                </c:pt>
                <c:pt idx="38">
                  <c:v>36.700000000000003</c:v>
                </c:pt>
                <c:pt idx="39">
                  <c:v>37.799999999999997</c:v>
                </c:pt>
                <c:pt idx="40">
                  <c:v>27.9</c:v>
                </c:pt>
                <c:pt idx="41">
                  <c:v>36.700000000000003</c:v>
                </c:pt>
                <c:pt idx="42">
                  <c:v>26.799999999999997</c:v>
                </c:pt>
                <c:pt idx="43">
                  <c:v>19.099999999999998</c:v>
                </c:pt>
                <c:pt idx="44">
                  <c:v>29</c:v>
                </c:pt>
                <c:pt idx="45">
                  <c:v>18</c:v>
                </c:pt>
                <c:pt idx="46">
                  <c:v>33.4</c:v>
                </c:pt>
                <c:pt idx="47">
                  <c:v>32.299999999999997</c:v>
                </c:pt>
                <c:pt idx="48">
                  <c:v>18</c:v>
                </c:pt>
                <c:pt idx="49">
                  <c:v>33.4</c:v>
                </c:pt>
                <c:pt idx="50">
                  <c:v>36.700000000000003</c:v>
                </c:pt>
                <c:pt idx="51">
                  <c:v>29</c:v>
                </c:pt>
                <c:pt idx="52">
                  <c:v>29</c:v>
                </c:pt>
                <c:pt idx="53">
                  <c:v>30.1</c:v>
                </c:pt>
                <c:pt idx="54">
                  <c:v>33.4</c:v>
                </c:pt>
                <c:pt idx="55">
                  <c:v>29</c:v>
                </c:pt>
                <c:pt idx="56">
                  <c:v>35.6</c:v>
                </c:pt>
                <c:pt idx="57">
                  <c:v>29</c:v>
                </c:pt>
                <c:pt idx="58">
                  <c:v>36.700000000000003</c:v>
                </c:pt>
                <c:pt idx="59">
                  <c:v>33.4</c:v>
                </c:pt>
                <c:pt idx="60">
                  <c:v>32.299999999999997</c:v>
                </c:pt>
                <c:pt idx="61">
                  <c:v>38.9</c:v>
                </c:pt>
                <c:pt idx="62">
                  <c:v>18</c:v>
                </c:pt>
                <c:pt idx="63">
                  <c:v>35.6</c:v>
                </c:pt>
                <c:pt idx="64">
                  <c:v>12.499999999999996</c:v>
                </c:pt>
                <c:pt idx="65">
                  <c:v>34.5</c:v>
                </c:pt>
                <c:pt idx="66">
                  <c:v>31.2</c:v>
                </c:pt>
                <c:pt idx="67">
                  <c:v>35.6</c:v>
                </c:pt>
                <c:pt idx="68">
                  <c:v>29</c:v>
                </c:pt>
                <c:pt idx="69">
                  <c:v>34.5</c:v>
                </c:pt>
                <c:pt idx="70">
                  <c:v>18</c:v>
                </c:pt>
                <c:pt idx="71">
                  <c:v>19.099999999999998</c:v>
                </c:pt>
                <c:pt idx="72">
                  <c:v>34.5</c:v>
                </c:pt>
                <c:pt idx="73">
                  <c:v>29</c:v>
                </c:pt>
                <c:pt idx="74">
                  <c:v>29</c:v>
                </c:pt>
                <c:pt idx="75">
                  <c:v>19.099999999999998</c:v>
                </c:pt>
                <c:pt idx="76">
                  <c:v>27.9</c:v>
                </c:pt>
                <c:pt idx="77">
                  <c:v>21.299999999999997</c:v>
                </c:pt>
                <c:pt idx="78">
                  <c:v>22.4</c:v>
                </c:pt>
                <c:pt idx="79">
                  <c:v>27.9</c:v>
                </c:pt>
                <c:pt idx="80">
                  <c:v>37.799999999999997</c:v>
                </c:pt>
                <c:pt idx="81">
                  <c:v>22.4</c:v>
                </c:pt>
                <c:pt idx="82">
                  <c:v>29</c:v>
                </c:pt>
                <c:pt idx="83">
                  <c:v>35.6</c:v>
                </c:pt>
                <c:pt idx="84">
                  <c:v>34.5</c:v>
                </c:pt>
                <c:pt idx="85">
                  <c:v>21.299999999999997</c:v>
                </c:pt>
                <c:pt idx="86">
                  <c:v>24.599999999999998</c:v>
                </c:pt>
                <c:pt idx="87">
                  <c:v>33.4</c:v>
                </c:pt>
                <c:pt idx="88">
                  <c:v>13.599999999999998</c:v>
                </c:pt>
                <c:pt idx="89">
                  <c:v>16.899999999999999</c:v>
                </c:pt>
                <c:pt idx="90">
                  <c:v>37.14</c:v>
                </c:pt>
                <c:pt idx="91">
                  <c:v>26.799999999999997</c:v>
                </c:pt>
                <c:pt idx="92">
                  <c:v>35.159999999999997</c:v>
                </c:pt>
                <c:pt idx="93">
                  <c:v>19.099999999999998</c:v>
                </c:pt>
                <c:pt idx="94">
                  <c:v>30.1</c:v>
                </c:pt>
                <c:pt idx="95">
                  <c:v>38.9</c:v>
                </c:pt>
                <c:pt idx="96">
                  <c:v>18</c:v>
                </c:pt>
                <c:pt idx="97">
                  <c:v>23.5</c:v>
                </c:pt>
                <c:pt idx="98">
                  <c:v>19.099999999999998</c:v>
                </c:pt>
                <c:pt idx="99">
                  <c:v>30.1</c:v>
                </c:pt>
                <c:pt idx="100">
                  <c:v>37.14</c:v>
                </c:pt>
                <c:pt idx="101">
                  <c:v>24.599999999999998</c:v>
                </c:pt>
                <c:pt idx="102">
                  <c:v>26.799999999999997</c:v>
                </c:pt>
                <c:pt idx="103">
                  <c:v>35.379999999999995</c:v>
                </c:pt>
                <c:pt idx="104">
                  <c:v>25.7</c:v>
                </c:pt>
                <c:pt idx="105">
                  <c:v>16.899999999999999</c:v>
                </c:pt>
                <c:pt idx="106">
                  <c:v>26.799999999999997</c:v>
                </c:pt>
                <c:pt idx="107">
                  <c:v>30.32</c:v>
                </c:pt>
                <c:pt idx="108">
                  <c:v>20.2</c:v>
                </c:pt>
                <c:pt idx="109">
                  <c:v>32.299999999999997</c:v>
                </c:pt>
              </c:numCache>
            </c:numRef>
          </c:yVal>
          <c:smooth val="0"/>
          <c:extLst>
            <c:ext xmlns:c16="http://schemas.microsoft.com/office/drawing/2014/chart" uri="{C3380CC4-5D6E-409C-BE32-E72D297353CC}">
              <c16:uniqueId val="{00000000-EF40-4EEC-AB2D-35DD83996E13}"/>
            </c:ext>
          </c:extLst>
        </c:ser>
        <c:dLbls>
          <c:showLegendKey val="0"/>
          <c:showVal val="0"/>
          <c:showCatName val="0"/>
          <c:showSerName val="0"/>
          <c:showPercent val="0"/>
          <c:showBubbleSize val="0"/>
        </c:dLbls>
        <c:axId val="790758584"/>
        <c:axId val="790756288"/>
      </c:scatterChart>
      <c:valAx>
        <c:axId val="790758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6288"/>
        <c:crosses val="autoZero"/>
        <c:crossBetween val="midCat"/>
      </c:valAx>
      <c:valAx>
        <c:axId val="790756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85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 = 0</a:t>
            </a:r>
          </a:p>
        </c:rich>
      </c:tx>
      <c:layout>
        <c:manualLayout>
          <c:xMode val="edge"/>
          <c:yMode val="edge"/>
          <c:x val="0.4232222222222223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Sheet2!$B$3:$B$112</c:f>
              <c:numCache>
                <c:formatCode>General</c:formatCode>
                <c:ptCount val="110"/>
                <c:pt idx="0">
                  <c:v>6</c:v>
                </c:pt>
                <c:pt idx="1">
                  <c:v>8.3000000000000007</c:v>
                </c:pt>
                <c:pt idx="2">
                  <c:v>2.5</c:v>
                </c:pt>
                <c:pt idx="3">
                  <c:v>14.1</c:v>
                </c:pt>
                <c:pt idx="4">
                  <c:v>14</c:v>
                </c:pt>
                <c:pt idx="5">
                  <c:v>8</c:v>
                </c:pt>
                <c:pt idx="6">
                  <c:v>10</c:v>
                </c:pt>
                <c:pt idx="7">
                  <c:v>2</c:v>
                </c:pt>
                <c:pt idx="8">
                  <c:v>7</c:v>
                </c:pt>
                <c:pt idx="9">
                  <c:v>10.199999999999999</c:v>
                </c:pt>
                <c:pt idx="10">
                  <c:v>9.5</c:v>
                </c:pt>
                <c:pt idx="11">
                  <c:v>17</c:v>
                </c:pt>
                <c:pt idx="12">
                  <c:v>8.3000000000000007</c:v>
                </c:pt>
                <c:pt idx="13">
                  <c:v>12</c:v>
                </c:pt>
                <c:pt idx="14">
                  <c:v>20</c:v>
                </c:pt>
                <c:pt idx="15">
                  <c:v>8.3000000000000007</c:v>
                </c:pt>
                <c:pt idx="16">
                  <c:v>13</c:v>
                </c:pt>
                <c:pt idx="17">
                  <c:v>8.4</c:v>
                </c:pt>
                <c:pt idx="18">
                  <c:v>12.1</c:v>
                </c:pt>
                <c:pt idx="19">
                  <c:v>20</c:v>
                </c:pt>
                <c:pt idx="20">
                  <c:v>12</c:v>
                </c:pt>
                <c:pt idx="21">
                  <c:v>8.6</c:v>
                </c:pt>
                <c:pt idx="22">
                  <c:v>10.199999999999999</c:v>
                </c:pt>
                <c:pt idx="23">
                  <c:v>20</c:v>
                </c:pt>
                <c:pt idx="24">
                  <c:v>20</c:v>
                </c:pt>
                <c:pt idx="25">
                  <c:v>7.9</c:v>
                </c:pt>
                <c:pt idx="26">
                  <c:v>2</c:v>
                </c:pt>
                <c:pt idx="27">
                  <c:v>9.1</c:v>
                </c:pt>
                <c:pt idx="28">
                  <c:v>12</c:v>
                </c:pt>
                <c:pt idx="29">
                  <c:v>11</c:v>
                </c:pt>
                <c:pt idx="30">
                  <c:v>20</c:v>
                </c:pt>
                <c:pt idx="31">
                  <c:v>11</c:v>
                </c:pt>
                <c:pt idx="32">
                  <c:v>2</c:v>
                </c:pt>
                <c:pt idx="33">
                  <c:v>7</c:v>
                </c:pt>
                <c:pt idx="34">
                  <c:v>4</c:v>
                </c:pt>
                <c:pt idx="35">
                  <c:v>11</c:v>
                </c:pt>
                <c:pt idx="36">
                  <c:v>1</c:v>
                </c:pt>
                <c:pt idx="37">
                  <c:v>25</c:v>
                </c:pt>
                <c:pt idx="38">
                  <c:v>3</c:v>
                </c:pt>
                <c:pt idx="39">
                  <c:v>2</c:v>
                </c:pt>
                <c:pt idx="40">
                  <c:v>11</c:v>
                </c:pt>
                <c:pt idx="41">
                  <c:v>3</c:v>
                </c:pt>
                <c:pt idx="42">
                  <c:v>12</c:v>
                </c:pt>
                <c:pt idx="43">
                  <c:v>19</c:v>
                </c:pt>
                <c:pt idx="44">
                  <c:v>10</c:v>
                </c:pt>
                <c:pt idx="45">
                  <c:v>20</c:v>
                </c:pt>
                <c:pt idx="46">
                  <c:v>6</c:v>
                </c:pt>
                <c:pt idx="47">
                  <c:v>7</c:v>
                </c:pt>
                <c:pt idx="48">
                  <c:v>20</c:v>
                </c:pt>
                <c:pt idx="49">
                  <c:v>6</c:v>
                </c:pt>
                <c:pt idx="50">
                  <c:v>3</c:v>
                </c:pt>
                <c:pt idx="51">
                  <c:v>10</c:v>
                </c:pt>
                <c:pt idx="52">
                  <c:v>10</c:v>
                </c:pt>
                <c:pt idx="53">
                  <c:v>9</c:v>
                </c:pt>
                <c:pt idx="54">
                  <c:v>6</c:v>
                </c:pt>
                <c:pt idx="55">
                  <c:v>10</c:v>
                </c:pt>
                <c:pt idx="56">
                  <c:v>4</c:v>
                </c:pt>
                <c:pt idx="57">
                  <c:v>10</c:v>
                </c:pt>
                <c:pt idx="58">
                  <c:v>3</c:v>
                </c:pt>
                <c:pt idx="59">
                  <c:v>6</c:v>
                </c:pt>
                <c:pt idx="60">
                  <c:v>7</c:v>
                </c:pt>
                <c:pt idx="61">
                  <c:v>1</c:v>
                </c:pt>
                <c:pt idx="62">
                  <c:v>20</c:v>
                </c:pt>
                <c:pt idx="63">
                  <c:v>4</c:v>
                </c:pt>
                <c:pt idx="64">
                  <c:v>25</c:v>
                </c:pt>
                <c:pt idx="65">
                  <c:v>5</c:v>
                </c:pt>
                <c:pt idx="66">
                  <c:v>8</c:v>
                </c:pt>
                <c:pt idx="67">
                  <c:v>4</c:v>
                </c:pt>
                <c:pt idx="68">
                  <c:v>10</c:v>
                </c:pt>
                <c:pt idx="69">
                  <c:v>5</c:v>
                </c:pt>
                <c:pt idx="70">
                  <c:v>20</c:v>
                </c:pt>
                <c:pt idx="71">
                  <c:v>19</c:v>
                </c:pt>
                <c:pt idx="72">
                  <c:v>5</c:v>
                </c:pt>
                <c:pt idx="73">
                  <c:v>10</c:v>
                </c:pt>
                <c:pt idx="74">
                  <c:v>10</c:v>
                </c:pt>
                <c:pt idx="75">
                  <c:v>19</c:v>
                </c:pt>
                <c:pt idx="76">
                  <c:v>11</c:v>
                </c:pt>
                <c:pt idx="77">
                  <c:v>17</c:v>
                </c:pt>
                <c:pt idx="78">
                  <c:v>16</c:v>
                </c:pt>
                <c:pt idx="79">
                  <c:v>11</c:v>
                </c:pt>
                <c:pt idx="80">
                  <c:v>2</c:v>
                </c:pt>
                <c:pt idx="81">
                  <c:v>16</c:v>
                </c:pt>
                <c:pt idx="82">
                  <c:v>10</c:v>
                </c:pt>
                <c:pt idx="83">
                  <c:v>4</c:v>
                </c:pt>
                <c:pt idx="84">
                  <c:v>5</c:v>
                </c:pt>
                <c:pt idx="85">
                  <c:v>17</c:v>
                </c:pt>
                <c:pt idx="86">
                  <c:v>14</c:v>
                </c:pt>
                <c:pt idx="87">
                  <c:v>6</c:v>
                </c:pt>
                <c:pt idx="88">
                  <c:v>24</c:v>
                </c:pt>
                <c:pt idx="89">
                  <c:v>21</c:v>
                </c:pt>
                <c:pt idx="90">
                  <c:v>2.6</c:v>
                </c:pt>
                <c:pt idx="91">
                  <c:v>12</c:v>
                </c:pt>
                <c:pt idx="92">
                  <c:v>4.4000000000000004</c:v>
                </c:pt>
                <c:pt idx="93">
                  <c:v>19</c:v>
                </c:pt>
                <c:pt idx="94">
                  <c:v>9</c:v>
                </c:pt>
                <c:pt idx="95">
                  <c:v>1</c:v>
                </c:pt>
                <c:pt idx="96">
                  <c:v>20</c:v>
                </c:pt>
                <c:pt idx="97">
                  <c:v>15</c:v>
                </c:pt>
                <c:pt idx="98">
                  <c:v>19</c:v>
                </c:pt>
                <c:pt idx="99">
                  <c:v>9</c:v>
                </c:pt>
                <c:pt idx="100">
                  <c:v>2.6</c:v>
                </c:pt>
                <c:pt idx="101">
                  <c:v>14</c:v>
                </c:pt>
                <c:pt idx="102">
                  <c:v>12</c:v>
                </c:pt>
                <c:pt idx="103">
                  <c:v>4.2</c:v>
                </c:pt>
                <c:pt idx="104">
                  <c:v>13</c:v>
                </c:pt>
                <c:pt idx="105">
                  <c:v>21</c:v>
                </c:pt>
                <c:pt idx="106">
                  <c:v>12</c:v>
                </c:pt>
                <c:pt idx="107">
                  <c:v>8.8000000000000007</c:v>
                </c:pt>
                <c:pt idx="108">
                  <c:v>18</c:v>
                </c:pt>
                <c:pt idx="109">
                  <c:v>7</c:v>
                </c:pt>
              </c:numCache>
            </c:numRef>
          </c:xVal>
          <c:yVal>
            <c:numRef>
              <c:f>Sheet2!$E$3:$E$112</c:f>
              <c:numCache>
                <c:formatCode>General</c:formatCode>
                <c:ptCount val="110"/>
                <c:pt idx="1">
                  <c:v>4</c:v>
                </c:pt>
                <c:pt idx="2">
                  <c:v>3</c:v>
                </c:pt>
                <c:pt idx="3">
                  <c:v>8</c:v>
                </c:pt>
                <c:pt idx="4">
                  <c:v>10</c:v>
                </c:pt>
                <c:pt idx="5">
                  <c:v>4</c:v>
                </c:pt>
                <c:pt idx="6">
                  <c:v>12</c:v>
                </c:pt>
                <c:pt idx="7">
                  <c:v>7</c:v>
                </c:pt>
                <c:pt idx="10">
                  <c:v>11</c:v>
                </c:pt>
                <c:pt idx="11">
                  <c:v>8</c:v>
                </c:pt>
                <c:pt idx="12">
                  <c:v>9</c:v>
                </c:pt>
                <c:pt idx="13">
                  <c:v>9</c:v>
                </c:pt>
                <c:pt idx="14">
                  <c:v>12</c:v>
                </c:pt>
                <c:pt idx="15">
                  <c:v>4</c:v>
                </c:pt>
                <c:pt idx="16">
                  <c:v>11</c:v>
                </c:pt>
                <c:pt idx="17">
                  <c:v>4</c:v>
                </c:pt>
                <c:pt idx="18">
                  <c:v>12</c:v>
                </c:pt>
                <c:pt idx="19">
                  <c:v>10</c:v>
                </c:pt>
                <c:pt idx="20">
                  <c:v>10</c:v>
                </c:pt>
                <c:pt idx="22">
                  <c:v>12</c:v>
                </c:pt>
                <c:pt idx="23">
                  <c:v>7</c:v>
                </c:pt>
                <c:pt idx="24">
                  <c:v>7</c:v>
                </c:pt>
                <c:pt idx="25">
                  <c:v>8</c:v>
                </c:pt>
                <c:pt idx="26">
                  <c:v>9</c:v>
                </c:pt>
                <c:pt idx="27">
                  <c:v>11</c:v>
                </c:pt>
                <c:pt idx="28">
                  <c:v>7</c:v>
                </c:pt>
                <c:pt idx="29">
                  <c:v>3</c:v>
                </c:pt>
                <c:pt idx="30">
                  <c:v>9</c:v>
                </c:pt>
                <c:pt idx="31">
                  <c:v>4</c:v>
                </c:pt>
                <c:pt idx="34">
                  <c:v>11</c:v>
                </c:pt>
                <c:pt idx="35">
                  <c:v>6</c:v>
                </c:pt>
                <c:pt idx="36">
                  <c:v>9</c:v>
                </c:pt>
                <c:pt idx="37">
                  <c:v>5</c:v>
                </c:pt>
                <c:pt idx="38">
                  <c:v>8</c:v>
                </c:pt>
                <c:pt idx="39">
                  <c:v>3</c:v>
                </c:pt>
                <c:pt idx="40">
                  <c:v>3</c:v>
                </c:pt>
                <c:pt idx="41">
                  <c:v>11</c:v>
                </c:pt>
                <c:pt idx="42">
                  <c:v>5</c:v>
                </c:pt>
                <c:pt idx="43">
                  <c:v>12</c:v>
                </c:pt>
                <c:pt idx="46">
                  <c:v>5</c:v>
                </c:pt>
                <c:pt idx="47">
                  <c:v>4</c:v>
                </c:pt>
                <c:pt idx="48">
                  <c:v>12</c:v>
                </c:pt>
                <c:pt idx="49">
                  <c:v>5</c:v>
                </c:pt>
                <c:pt idx="50">
                  <c:v>6</c:v>
                </c:pt>
                <c:pt idx="51">
                  <c:v>6</c:v>
                </c:pt>
                <c:pt idx="52">
                  <c:v>5</c:v>
                </c:pt>
                <c:pt idx="53">
                  <c:v>9</c:v>
                </c:pt>
                <c:pt idx="54">
                  <c:v>9</c:v>
                </c:pt>
                <c:pt idx="55">
                  <c:v>5</c:v>
                </c:pt>
                <c:pt idx="56">
                  <c:v>7</c:v>
                </c:pt>
                <c:pt idx="60">
                  <c:v>11</c:v>
                </c:pt>
                <c:pt idx="61">
                  <c:v>9</c:v>
                </c:pt>
                <c:pt idx="62">
                  <c:v>9</c:v>
                </c:pt>
                <c:pt idx="63">
                  <c:v>3</c:v>
                </c:pt>
                <c:pt idx="64">
                  <c:v>5</c:v>
                </c:pt>
                <c:pt idx="65">
                  <c:v>8</c:v>
                </c:pt>
                <c:pt idx="66">
                  <c:v>11</c:v>
                </c:pt>
                <c:pt idx="67">
                  <c:v>12</c:v>
                </c:pt>
                <c:pt idx="72">
                  <c:v>11</c:v>
                </c:pt>
                <c:pt idx="73">
                  <c:v>8</c:v>
                </c:pt>
                <c:pt idx="74">
                  <c:v>11</c:v>
                </c:pt>
                <c:pt idx="75">
                  <c:v>12</c:v>
                </c:pt>
                <c:pt idx="76">
                  <c:v>5</c:v>
                </c:pt>
                <c:pt idx="77">
                  <c:v>12</c:v>
                </c:pt>
                <c:pt idx="78">
                  <c:v>3</c:v>
                </c:pt>
                <c:pt idx="79">
                  <c:v>3</c:v>
                </c:pt>
                <c:pt idx="80">
                  <c:v>4</c:v>
                </c:pt>
                <c:pt idx="81">
                  <c:v>6</c:v>
                </c:pt>
                <c:pt idx="82">
                  <c:v>5</c:v>
                </c:pt>
                <c:pt idx="86">
                  <c:v>9</c:v>
                </c:pt>
                <c:pt idx="87">
                  <c:v>7</c:v>
                </c:pt>
                <c:pt idx="88">
                  <c:v>7</c:v>
                </c:pt>
                <c:pt idx="89">
                  <c:v>6</c:v>
                </c:pt>
                <c:pt idx="90">
                  <c:v>5</c:v>
                </c:pt>
                <c:pt idx="91">
                  <c:v>7</c:v>
                </c:pt>
                <c:pt idx="92">
                  <c:v>3</c:v>
                </c:pt>
                <c:pt idx="93">
                  <c:v>6</c:v>
                </c:pt>
                <c:pt idx="94">
                  <c:v>3</c:v>
                </c:pt>
                <c:pt idx="95">
                  <c:v>3</c:v>
                </c:pt>
                <c:pt idx="96">
                  <c:v>5</c:v>
                </c:pt>
                <c:pt idx="97">
                  <c:v>10</c:v>
                </c:pt>
                <c:pt idx="98">
                  <c:v>8</c:v>
                </c:pt>
                <c:pt idx="99">
                  <c:v>9</c:v>
                </c:pt>
                <c:pt idx="100">
                  <c:v>10</c:v>
                </c:pt>
                <c:pt idx="101">
                  <c:v>7</c:v>
                </c:pt>
                <c:pt idx="102">
                  <c:v>6</c:v>
                </c:pt>
                <c:pt idx="103">
                  <c:v>9</c:v>
                </c:pt>
                <c:pt idx="106">
                  <c:v>12</c:v>
                </c:pt>
                <c:pt idx="107">
                  <c:v>9</c:v>
                </c:pt>
                <c:pt idx="108">
                  <c:v>12</c:v>
                </c:pt>
                <c:pt idx="109">
                  <c:v>11</c:v>
                </c:pt>
              </c:numCache>
            </c:numRef>
          </c:yVal>
          <c:smooth val="0"/>
          <c:extLst>
            <c:ext xmlns:c16="http://schemas.microsoft.com/office/drawing/2014/chart" uri="{C3380CC4-5D6E-409C-BE32-E72D297353CC}">
              <c16:uniqueId val="{00000000-315D-4BDD-B73C-94E5A7BBD9AC}"/>
            </c:ext>
          </c:extLst>
        </c:ser>
        <c:dLbls>
          <c:showLegendKey val="0"/>
          <c:showVal val="0"/>
          <c:showCatName val="0"/>
          <c:showSerName val="0"/>
          <c:showPercent val="0"/>
          <c:showBubbleSize val="0"/>
        </c:dLbls>
        <c:axId val="790758584"/>
        <c:axId val="790756288"/>
      </c:scatterChart>
      <c:valAx>
        <c:axId val="790758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6288"/>
        <c:crosses val="autoZero"/>
        <c:crossBetween val="midCat"/>
      </c:valAx>
      <c:valAx>
        <c:axId val="790756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07585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1/20/2020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
        <p:nvSpPr>
          <p:cNvPr id="6" name="fc" descr=" ">
            <a:extLst>
              <a:ext uri="{FF2B5EF4-FFF2-40B4-BE49-F238E27FC236}">
                <a16:creationId xmlns:a16="http://schemas.microsoft.com/office/drawing/2014/main" id="{53575D88-496E-4698-A88C-185DD5888437}"/>
              </a:ext>
            </a:extLst>
          </p:cNvPr>
          <p:cNvSpPr txBox="1"/>
          <p:nvPr/>
        </p:nvSpPr>
        <p:spPr>
          <a:xfrm>
            <a:off x="0" y="8823960"/>
            <a:ext cx="6858000" cy="223138"/>
          </a:xfrm>
          <a:prstGeom prst="rect">
            <a:avLst/>
          </a:prstGeom>
          <a:noFill/>
        </p:spPr>
        <p:txBody>
          <a:bodyPr vert="horz" rtlCol="0">
            <a:spAutoFit/>
          </a:bodyPr>
          <a:lstStyle/>
          <a:p>
            <a:pPr algn="ctr"/>
            <a:r>
              <a:rPr lang="en-IN" sz="850">
                <a:solidFill>
                  <a:srgbClr val="000000"/>
                </a:solidFill>
                <a:latin typeface="tahoma" panose="020B0604030504040204" pitchFamily="34" charset="0"/>
              </a:rPr>
              <a:t> </a:t>
            </a: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1/20/2020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
        <p:nvSpPr>
          <p:cNvPr id="8" name="fc" descr=" ">
            <a:extLst>
              <a:ext uri="{FF2B5EF4-FFF2-40B4-BE49-F238E27FC236}">
                <a16:creationId xmlns:a16="http://schemas.microsoft.com/office/drawing/2014/main" id="{2AAD2FB6-0D5A-4BE0-8E78-77E46BF35723}"/>
              </a:ext>
            </a:extLst>
          </p:cNvPr>
          <p:cNvSpPr txBox="1"/>
          <p:nvPr/>
        </p:nvSpPr>
        <p:spPr>
          <a:xfrm>
            <a:off x="0" y="8823960"/>
            <a:ext cx="6858000" cy="223138"/>
          </a:xfrm>
          <a:prstGeom prst="rect">
            <a:avLst/>
          </a:prstGeom>
          <a:noFill/>
        </p:spPr>
        <p:txBody>
          <a:bodyPr vert="horz" rtlCol="0">
            <a:spAutoFit/>
          </a:bodyPr>
          <a:lstStyle/>
          <a:p>
            <a:pPr algn="ctr"/>
            <a:r>
              <a:rPr lang="en-IN" sz="850" b="0" i="0" u="none" baseline="0">
                <a:solidFill>
                  <a:srgbClr val="000000"/>
                </a:solidFill>
                <a:latin typeface="tahoma" panose="020B0604030504040204" pitchFamily="34" charset="0"/>
              </a:rPr>
              <a:t> </a:t>
            </a: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ED491D0-8E1B-49C7-849B-A28568D94497}" type="slidenum">
              <a:rPr lang="en-IN" smtClean="0"/>
              <a:t>5</a:t>
            </a:fld>
            <a:endParaRPr lang="en-IN"/>
          </a:p>
        </p:txBody>
      </p:sp>
    </p:spTree>
    <p:extLst>
      <p:ext uri="{BB962C8B-B14F-4D97-AF65-F5344CB8AC3E}">
        <p14:creationId xmlns:p14="http://schemas.microsoft.com/office/powerpoint/2010/main" val="134100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ED491D0-8E1B-49C7-849B-A28568D94497}" type="slidenum">
              <a:rPr lang="en-IN" smtClean="0"/>
              <a:t>12</a:t>
            </a:fld>
            <a:endParaRPr lang="en-IN"/>
          </a:p>
        </p:txBody>
      </p:sp>
    </p:spTree>
    <p:extLst>
      <p:ext uri="{BB962C8B-B14F-4D97-AF65-F5344CB8AC3E}">
        <p14:creationId xmlns:p14="http://schemas.microsoft.com/office/powerpoint/2010/main" val="4076273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1/20/2020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1/20/2020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1/20/2020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1/20/2020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1/20/2020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1/20/2020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1/20/2020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1/20/2020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1/20/2020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1/20/2020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1/20/2020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1/20/2020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
        <p:nvSpPr>
          <p:cNvPr id="7" name="fc" descr=" ">
            <a:extLst>
              <a:ext uri="{FF2B5EF4-FFF2-40B4-BE49-F238E27FC236}">
                <a16:creationId xmlns:a16="http://schemas.microsoft.com/office/drawing/2014/main" id="{5CA500ED-9AED-4954-96E5-E09268A0EB01}"/>
              </a:ext>
            </a:extLst>
          </p:cNvPr>
          <p:cNvSpPr txBox="1"/>
          <p:nvPr userDrawn="1"/>
        </p:nvSpPr>
        <p:spPr>
          <a:xfrm>
            <a:off x="0" y="6537960"/>
            <a:ext cx="12192000" cy="223138"/>
          </a:xfrm>
          <a:prstGeom prst="rect">
            <a:avLst/>
          </a:prstGeom>
          <a:noFill/>
        </p:spPr>
        <p:txBody>
          <a:bodyPr vert="horz" rtlCol="0">
            <a:spAutoFit/>
          </a:bodyPr>
          <a:lstStyle/>
          <a:p>
            <a:pPr algn="ctr"/>
            <a:r>
              <a:rPr lang="en-IN" sz="850" b="0" i="0" u="none" baseline="0">
                <a:solidFill>
                  <a:srgbClr val="000000"/>
                </a:solidFill>
                <a:latin typeface="tahoma" panose="020B0604030504040204" pitchFamily="34" charset="0"/>
              </a:rPr>
              <a:t> </a:t>
            </a:r>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0" dirty="0"/>
              <a:t>Assignment:</a:t>
            </a:r>
            <a:br>
              <a:rPr lang="en-IN" b="0" dirty="0"/>
            </a:br>
            <a:r>
              <a:rPr lang="en-IN" b="0" dirty="0"/>
              <a:t>Linear Regression</a:t>
            </a:r>
            <a:endParaRPr lang="en-US" dirty="0"/>
          </a:p>
        </p:txBody>
      </p:sp>
      <p:sp>
        <p:nvSpPr>
          <p:cNvPr id="3" name="Subtitle 2"/>
          <p:cNvSpPr>
            <a:spLocks noGrp="1"/>
          </p:cNvSpPr>
          <p:nvPr>
            <p:ph type="subTitle" idx="1"/>
          </p:nvPr>
        </p:nvSpPr>
        <p:spPr>
          <a:xfrm>
            <a:off x="3175199" y="4778804"/>
            <a:ext cx="8500062" cy="865321"/>
          </a:xfrm>
        </p:spPr>
        <p:txBody>
          <a:bodyPr/>
          <a:lstStyle/>
          <a:p>
            <a:r>
              <a:rPr lang="en-US" dirty="0"/>
              <a:t>SMRUTI RANJAN PARIDA</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F72F-774D-4CF5-8E03-40C2BE871E7D}"/>
              </a:ext>
            </a:extLst>
          </p:cNvPr>
          <p:cNvSpPr>
            <a:spLocks noGrp="1"/>
          </p:cNvSpPr>
          <p:nvPr>
            <p:ph type="title"/>
          </p:nvPr>
        </p:nvSpPr>
        <p:spPr>
          <a:xfrm>
            <a:off x="65988" y="466343"/>
            <a:ext cx="10842804" cy="1362113"/>
          </a:xfrm>
        </p:spPr>
        <p:txBody>
          <a:bodyPr/>
          <a:lstStyle/>
          <a:p>
            <a:r>
              <a:rPr lang="en-US" dirty="0"/>
              <a:t>9. Gradient descent algorithm </a:t>
            </a:r>
            <a:endParaRPr lang="en-IN" dirty="0"/>
          </a:p>
        </p:txBody>
      </p:sp>
      <p:sp>
        <p:nvSpPr>
          <p:cNvPr id="3" name="Content Placeholder 2">
            <a:extLst>
              <a:ext uri="{FF2B5EF4-FFF2-40B4-BE49-F238E27FC236}">
                <a16:creationId xmlns:a16="http://schemas.microsoft.com/office/drawing/2014/main" id="{3013F35D-DCC4-4EFD-BB28-509BF7096BD1}"/>
              </a:ext>
            </a:extLst>
          </p:cNvPr>
          <p:cNvSpPr>
            <a:spLocks noGrp="1"/>
          </p:cNvSpPr>
          <p:nvPr>
            <p:ph idx="1"/>
          </p:nvPr>
        </p:nvSpPr>
        <p:spPr>
          <a:xfrm>
            <a:off x="138546" y="1828457"/>
            <a:ext cx="6997545" cy="4914088"/>
          </a:xfrm>
        </p:spPr>
        <p:txBody>
          <a:bodyPr>
            <a:normAutofit fontScale="92500" lnSpcReduction="10000"/>
          </a:bodyPr>
          <a:lstStyle/>
          <a:p>
            <a:r>
              <a:rPr lang="en-US" dirty="0"/>
              <a:t>Gradient descent is an optimization algorithm used to minimize the cost function by iteratively moving in the direction of steepest descent as defined by the negative of the gradient. In machine learning, we use gradient descent to update the parameters of our model. Parameters refer to coefficients in Linear Regression. </a:t>
            </a:r>
            <a:endParaRPr lang="en-IN" dirty="0"/>
          </a:p>
          <a:p>
            <a:r>
              <a:rPr lang="en-US" dirty="0"/>
              <a:t>We use partial derivatives of the cost function with respect to each parameter and store the results in a gradient. This gradient provide the slope of our cost function at our current position (current parameter values) and the direction we should move to update our parameters. The size of our update is controlled by the learning rate which can be very small like 0.0001for good accuracy. We repeat this process until our loss function is a very small value or ideally 0 (which means 0 error or 100% accuracy). The value of m and c that we are left with now will be the optimum values</a:t>
            </a:r>
            <a:endParaRPr lang="en-IN" dirty="0"/>
          </a:p>
          <a:p>
            <a:endParaRPr lang="en-IN" sz="1800" dirty="0"/>
          </a:p>
        </p:txBody>
      </p:sp>
      <p:pic>
        <p:nvPicPr>
          <p:cNvPr id="6" name="Picture 5">
            <a:extLst>
              <a:ext uri="{FF2B5EF4-FFF2-40B4-BE49-F238E27FC236}">
                <a16:creationId xmlns:a16="http://schemas.microsoft.com/office/drawing/2014/main" id="{853FD0B9-7644-4A0B-8721-28082EB64197}"/>
              </a:ext>
            </a:extLst>
          </p:cNvPr>
          <p:cNvPicPr>
            <a:picLocks noChangeAspect="1"/>
          </p:cNvPicPr>
          <p:nvPr/>
        </p:nvPicPr>
        <p:blipFill rotWithShape="1">
          <a:blip r:embed="rId2"/>
          <a:srcRect l="19374" t="12854" r="22925" b="13755"/>
          <a:stretch/>
        </p:blipFill>
        <p:spPr>
          <a:xfrm>
            <a:off x="7229527" y="1951156"/>
            <a:ext cx="4823927" cy="3805832"/>
          </a:xfrm>
          <a:prstGeom prst="rect">
            <a:avLst/>
          </a:prstGeom>
        </p:spPr>
      </p:pic>
    </p:spTree>
    <p:extLst>
      <p:ext uri="{BB962C8B-B14F-4D97-AF65-F5344CB8AC3E}">
        <p14:creationId xmlns:p14="http://schemas.microsoft.com/office/powerpoint/2010/main" val="190392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A1E8-6855-4752-B446-F6A852E86F63}"/>
              </a:ext>
            </a:extLst>
          </p:cNvPr>
          <p:cNvSpPr>
            <a:spLocks noGrp="1"/>
          </p:cNvSpPr>
          <p:nvPr>
            <p:ph type="title"/>
          </p:nvPr>
        </p:nvSpPr>
        <p:spPr>
          <a:xfrm>
            <a:off x="74645" y="466343"/>
            <a:ext cx="11635273" cy="1362113"/>
          </a:xfrm>
        </p:spPr>
        <p:txBody>
          <a:bodyPr/>
          <a:lstStyle/>
          <a:p>
            <a:r>
              <a:rPr lang="en-US" dirty="0"/>
              <a:t>9. Gradient descent algorithm  Cont.. </a:t>
            </a:r>
            <a:endParaRPr lang="en-IN"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14BB0E5-77C9-4D69-993E-EF7A3FD66D2D}"/>
                  </a:ext>
                </a:extLst>
              </p:cNvPr>
              <p:cNvSpPr/>
              <p:nvPr/>
            </p:nvSpPr>
            <p:spPr>
              <a:xfrm>
                <a:off x="214604" y="2043509"/>
                <a:ext cx="11430000" cy="3885294"/>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Example: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case of linear regression the cost function is the mean square error (MSE). To find the optimal values of m and c in function y = </a:t>
                </a:r>
                <a:r>
                  <a:rPr lang="en-US" dirty="0" err="1">
                    <a:latin typeface="Calibri" panose="020F0502020204030204" pitchFamily="34" charset="0"/>
                    <a:ea typeface="Calibri" panose="020F0502020204030204" pitchFamily="34" charset="0"/>
                    <a:cs typeface="Times New Roman" panose="02020603050405020304" pitchFamily="18" charset="0"/>
                  </a:rPr>
                  <a:t>mx+c</a:t>
                </a:r>
                <a:r>
                  <a:rPr lang="en-US" dirty="0">
                    <a:latin typeface="Calibri" panose="020F0502020204030204" pitchFamily="34" charset="0"/>
                    <a:ea typeface="Calibri" panose="020F0502020204030204" pitchFamily="34" charset="0"/>
                    <a:cs typeface="Times New Roman" panose="02020603050405020304" pitchFamily="18" charset="0"/>
                  </a:rPr>
                  <a:t> the following steps are followed</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step 1: Initially let m and c have some random values and let the our learning rate be 0.0001.</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step 2 : Calculate the partial derivative of the loss function with respect to m and w.r.t c </a:t>
                </a:r>
                <a:r>
                  <a:rPr lang="en-US" dirty="0" err="1">
                    <a:latin typeface="Calibri" panose="020F0502020204030204" pitchFamily="34" charset="0"/>
                    <a:ea typeface="Calibri" panose="020F0502020204030204" pitchFamily="34" charset="0"/>
                    <a:cs typeface="Times New Roman" panose="02020603050405020304" pitchFamily="18" charset="0"/>
                  </a:rPr>
                  <a:t>i.e</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D_m</a:t>
                </a:r>
                <a:r>
                  <a:rPr lang="en-US" dirty="0">
                    <a:latin typeface="Calibri" panose="020F0502020204030204" pitchFamily="34" charset="0"/>
                    <a:ea typeface="Calibri" panose="020F0502020204030204" pitchFamily="34" charset="0"/>
                    <a:cs typeface="Times New Roman" panose="02020603050405020304" pitchFamily="18" charset="0"/>
                  </a:rPr>
                  <a:t> and </a:t>
                </a:r>
                <a:r>
                  <a:rPr lang="en-US" dirty="0" err="1">
                    <a:latin typeface="Calibri" panose="020F0502020204030204" pitchFamily="34" charset="0"/>
                    <a:ea typeface="Calibri" panose="020F0502020204030204" pitchFamily="34" charset="0"/>
                    <a:cs typeface="Times New Roman" panose="02020603050405020304" pitchFamily="18" charset="0"/>
                  </a:rPr>
                  <a:t>D_c</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𝐷𝑚</m:t>
                    </m:r>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IN"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−2</m:t>
                        </m:r>
                      </m:num>
                      <m:den>
                        <m:r>
                          <a:rPr lang="en-US" i="1">
                            <a:latin typeface="Cambria Math" panose="02040503050406030204" pitchFamily="18" charset="0"/>
                            <a:ea typeface="Calibri" panose="020F0502020204030204" pitchFamily="34" charset="0"/>
                            <a:cs typeface="Times New Roman" panose="02020603050405020304" pitchFamily="18" charset="0"/>
                          </a:rPr>
                          <m:t>𝑛</m:t>
                        </m:r>
                      </m:den>
                    </m:f>
                    <m:nary>
                      <m:naryPr>
                        <m:chr m:val="∑"/>
                        <m:limLoc m:val="undOvr"/>
                        <m:grow m:val="on"/>
                        <m:ctrlPr>
                          <a:rPr lang="en-IN"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=0</m:t>
                        </m:r>
                      </m:sub>
                      <m:sup>
                        <m:r>
                          <a:rPr lang="en-US"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d>
                          <m:dPr>
                            <m:ctrlPr>
                              <a:rPr lang="en-IN"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𝑦</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i="1">
                                        <a:latin typeface="Cambria Math" panose="02040503050406030204" pitchFamily="18" charset="0"/>
                                        <a:ea typeface="Calibri" panose="020F0502020204030204" pitchFamily="34" charset="0"/>
                                        <a:cs typeface="Times New Roman" panose="02020603050405020304" pitchFamily="18" charset="0"/>
                                      </a:rPr>
                                    </m:ctrlPr>
                                  </m:accPr>
                                  <m:e>
                                    <m:r>
                                      <a:rPr lang="en-US" i="1">
                                        <a:latin typeface="Cambria Math" panose="02040503050406030204" pitchFamily="18" charset="0"/>
                                        <a:ea typeface="Calibri" panose="020F0502020204030204" pitchFamily="34" charset="0"/>
                                        <a:cs typeface="Times New Roman" panose="02020603050405020304" pitchFamily="18" charset="0"/>
                                      </a:rPr>
                                      <m:t>𝑦</m:t>
                                    </m:r>
                                  </m:e>
                                </m:acc>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d>
                      </m:e>
                    </m:nary>
                  </m:oMath>
                </a14:m>
                <a:r>
                  <a:rPr lang="en-US"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𝐷𝑐</m:t>
                    </m:r>
                    <m:r>
                      <a:rPr lang="en-US" i="1">
                        <a:latin typeface="Cambria Math" panose="02040503050406030204" pitchFamily="18" charset="0"/>
                        <a:ea typeface="DengXian" panose="02010600030101010101" pitchFamily="2" charset="-122"/>
                        <a:cs typeface="Times New Roman" panose="02020603050405020304" pitchFamily="18" charset="0"/>
                      </a:rPr>
                      <m:t>=</m:t>
                    </m:r>
                    <m:f>
                      <m:fPr>
                        <m:ctrlPr>
                          <a:rPr lang="en-IN" i="1">
                            <a:latin typeface="Cambria Math" panose="02040503050406030204" pitchFamily="18" charset="0"/>
                            <a:ea typeface="DengXian" panose="02010600030101010101" pitchFamily="2" charset="-122"/>
                            <a:cs typeface="Times New Roman" panose="02020603050405020304" pitchFamily="18" charset="0"/>
                          </a:rPr>
                        </m:ctrlPr>
                      </m:fPr>
                      <m:num>
                        <m:r>
                          <a:rPr lang="en-US" i="1">
                            <a:latin typeface="Cambria Math" panose="02040503050406030204" pitchFamily="18" charset="0"/>
                            <a:ea typeface="DengXian" panose="02010600030101010101" pitchFamily="2" charset="-122"/>
                            <a:cs typeface="Times New Roman" panose="02020603050405020304" pitchFamily="18" charset="0"/>
                          </a:rPr>
                          <m:t>−2</m:t>
                        </m:r>
                      </m:num>
                      <m:den>
                        <m:r>
                          <a:rPr lang="en-US" i="1">
                            <a:latin typeface="Cambria Math" panose="02040503050406030204" pitchFamily="18" charset="0"/>
                            <a:ea typeface="DengXian" panose="02010600030101010101" pitchFamily="2" charset="-122"/>
                            <a:cs typeface="Times New Roman" panose="02020603050405020304" pitchFamily="18" charset="0"/>
                          </a:rPr>
                          <m:t>𝑛</m:t>
                        </m:r>
                      </m:den>
                    </m:f>
                    <m:nary>
                      <m:naryPr>
                        <m:chr m:val="∑"/>
                        <m:limLoc m:val="undOvr"/>
                        <m:grow m:val="on"/>
                        <m:ctrlPr>
                          <a:rPr lang="en-IN" i="1">
                            <a:latin typeface="Cambria Math" panose="02040503050406030204" pitchFamily="18" charset="0"/>
                            <a:ea typeface="DengXian" panose="02010600030101010101" pitchFamily="2" charset="-122"/>
                            <a:cs typeface="Times New Roman" panose="02020603050405020304" pitchFamily="18" charset="0"/>
                          </a:rPr>
                        </m:ctrlPr>
                      </m:naryPr>
                      <m:sub>
                        <m:r>
                          <a:rPr lang="en-US" i="1">
                            <a:latin typeface="Cambria Math" panose="02040503050406030204" pitchFamily="18" charset="0"/>
                            <a:ea typeface="DengXian" panose="02010600030101010101" pitchFamily="2" charset="-122"/>
                            <a:cs typeface="Times New Roman" panose="02020603050405020304" pitchFamily="18" charset="0"/>
                          </a:rPr>
                          <m:t>𝑖</m:t>
                        </m:r>
                        <m:r>
                          <a:rPr lang="en-US" i="1">
                            <a:latin typeface="Cambria Math" panose="02040503050406030204" pitchFamily="18" charset="0"/>
                            <a:ea typeface="DengXian" panose="02010600030101010101" pitchFamily="2" charset="-122"/>
                            <a:cs typeface="Times New Roman" panose="02020603050405020304" pitchFamily="18" charset="0"/>
                          </a:rPr>
                          <m:t>=0</m:t>
                        </m:r>
                      </m:sub>
                      <m:sup>
                        <m:r>
                          <a:rPr lang="en-US" i="1">
                            <a:latin typeface="Cambria Math" panose="02040503050406030204" pitchFamily="18" charset="0"/>
                            <a:ea typeface="DengXian" panose="02010600030101010101" pitchFamily="2" charset="-122"/>
                            <a:cs typeface="Times New Roman" panose="02020603050405020304" pitchFamily="18" charset="0"/>
                          </a:rPr>
                          <m:t>𝑛</m:t>
                        </m:r>
                      </m:sup>
                      <m:e>
                        <m:d>
                          <m:dPr>
                            <m:ctrlPr>
                              <a:rPr lang="en-IN"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IN" i="1">
                                    <a:latin typeface="Cambria Math" panose="02040503050406030204" pitchFamily="18" charset="0"/>
                                    <a:ea typeface="DengXian" panose="02010600030101010101" pitchFamily="2" charset="-122"/>
                                    <a:cs typeface="Times New Roman" panose="02020603050405020304" pitchFamily="18" charset="0"/>
                                  </a:rPr>
                                </m:ctrlPr>
                              </m:sSubPr>
                              <m:e>
                                <m:r>
                                  <a:rPr lang="en-US" i="1">
                                    <a:latin typeface="Cambria Math" panose="02040503050406030204" pitchFamily="18" charset="0"/>
                                    <a:ea typeface="DengXian" panose="02010600030101010101" pitchFamily="2" charset="-122"/>
                                    <a:cs typeface="Times New Roman" panose="02020603050405020304" pitchFamily="18" charset="0"/>
                                  </a:rPr>
                                  <m:t>𝑦</m:t>
                                </m:r>
                              </m:e>
                              <m:sub>
                                <m:r>
                                  <a:rPr lang="en-US" i="1">
                                    <a:latin typeface="Cambria Math" panose="02040503050406030204" pitchFamily="18" charset="0"/>
                                    <a:ea typeface="DengXian" panose="02010600030101010101" pitchFamily="2" charset="-122"/>
                                    <a:cs typeface="Times New Roman" panose="02020603050405020304" pitchFamily="18" charset="0"/>
                                  </a:rPr>
                                  <m:t>𝑖</m:t>
                                </m:r>
                              </m:sub>
                            </m:sSub>
                            <m:r>
                              <a:rPr lang="en-US" i="1">
                                <a:latin typeface="Cambria Math" panose="02040503050406030204" pitchFamily="18" charset="0"/>
                                <a:ea typeface="DengXian" panose="02010600030101010101" pitchFamily="2" charset="-122"/>
                                <a:cs typeface="Times New Roman" panose="02020603050405020304" pitchFamily="18" charset="0"/>
                              </a:rPr>
                              <m:t>−</m:t>
                            </m:r>
                            <m:sSub>
                              <m:sSubPr>
                                <m:ctrlPr>
                                  <a:rPr lang="en-IN" i="1">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IN" i="1">
                                        <a:latin typeface="Cambria Math" panose="02040503050406030204" pitchFamily="18" charset="0"/>
                                        <a:ea typeface="DengXian" panose="02010600030101010101" pitchFamily="2" charset="-122"/>
                                        <a:cs typeface="Times New Roman" panose="02020603050405020304" pitchFamily="18" charset="0"/>
                                      </a:rPr>
                                    </m:ctrlPr>
                                  </m:accPr>
                                  <m:e>
                                    <m:r>
                                      <a:rPr lang="en-US" i="1">
                                        <a:latin typeface="Cambria Math" panose="02040503050406030204" pitchFamily="18" charset="0"/>
                                        <a:ea typeface="DengXian" panose="02010600030101010101" pitchFamily="2" charset="-122"/>
                                        <a:cs typeface="Times New Roman" panose="02020603050405020304" pitchFamily="18" charset="0"/>
                                      </a:rPr>
                                      <m:t>𝑦</m:t>
                                    </m:r>
                                  </m:e>
                                </m:acc>
                              </m:e>
                              <m:sub>
                                <m:r>
                                  <a:rPr lang="en-US" i="1">
                                    <a:latin typeface="Cambria Math" panose="02040503050406030204" pitchFamily="18" charset="0"/>
                                    <a:ea typeface="DengXian" panose="02010600030101010101" pitchFamily="2" charset="-122"/>
                                    <a:cs typeface="Times New Roman" panose="02020603050405020304" pitchFamily="18" charset="0"/>
                                  </a:rPr>
                                  <m:t>𝑖</m:t>
                                </m:r>
                              </m:sub>
                            </m:sSub>
                          </m:e>
                        </m:d>
                      </m:e>
                    </m:nary>
                  </m:oMath>
                </a14:m>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step 3 : Now we update the current value of m and c using the following equation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𝑚</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𝑚</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𝐿</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𝐷𝑚</m:t>
                    </m:r>
                  </m:oMath>
                </a14:m>
                <a:r>
                  <a:rPr lang="en-US" dirty="0">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𝐶</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𝐶</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𝐿</m:t>
                    </m:r>
                    <m:r>
                      <a:rPr lang="en-US" i="1">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𝐷𝑐</m:t>
                    </m:r>
                  </m:oMath>
                </a14:m>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step 4: We repeat this process until our loss function is a very small value or ideally 0 (which means 0 error or 100% accuracy). The value of m and c that we are left with now will be the optimum values.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4" name="Rectangle 3">
                <a:extLst>
                  <a:ext uri="{FF2B5EF4-FFF2-40B4-BE49-F238E27FC236}">
                    <a16:creationId xmlns:a16="http://schemas.microsoft.com/office/drawing/2014/main" id="{414BB0E5-77C9-4D69-993E-EF7A3FD66D2D}"/>
                  </a:ext>
                </a:extLst>
              </p:cNvPr>
              <p:cNvSpPr>
                <a:spLocks noRot="1" noChangeAspect="1" noMove="1" noResize="1" noEditPoints="1" noAdjustHandles="1" noChangeArrowheads="1" noChangeShapeType="1" noTextEdit="1"/>
              </p:cNvSpPr>
              <p:nvPr/>
            </p:nvSpPr>
            <p:spPr>
              <a:xfrm>
                <a:off x="214604" y="2043509"/>
                <a:ext cx="11430000" cy="3885294"/>
              </a:xfrm>
              <a:prstGeom prst="rect">
                <a:avLst/>
              </a:prstGeom>
              <a:blipFill>
                <a:blip r:embed="rId2"/>
                <a:stretch>
                  <a:fillRect l="-427" t="-627" b="-1411"/>
                </a:stretch>
              </a:blipFill>
            </p:spPr>
            <p:txBody>
              <a:bodyPr/>
              <a:lstStyle/>
              <a:p>
                <a:r>
                  <a:rPr lang="en-IN">
                    <a:noFill/>
                  </a:rPr>
                  <a:t> </a:t>
                </a:r>
              </a:p>
            </p:txBody>
          </p:sp>
        </mc:Fallback>
      </mc:AlternateContent>
    </p:spTree>
    <p:extLst>
      <p:ext uri="{BB962C8B-B14F-4D97-AF65-F5344CB8AC3E}">
        <p14:creationId xmlns:p14="http://schemas.microsoft.com/office/powerpoint/2010/main" val="220738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B3AD0-F16A-4A66-A687-7870C9B579F0}"/>
              </a:ext>
            </a:extLst>
          </p:cNvPr>
          <p:cNvSpPr>
            <a:spLocks noGrp="1"/>
          </p:cNvSpPr>
          <p:nvPr>
            <p:ph type="title"/>
          </p:nvPr>
        </p:nvSpPr>
        <p:spPr>
          <a:xfrm>
            <a:off x="0" y="466343"/>
            <a:ext cx="10908792" cy="1362113"/>
          </a:xfrm>
        </p:spPr>
        <p:txBody>
          <a:bodyPr/>
          <a:lstStyle/>
          <a:p>
            <a:r>
              <a:rPr lang="en-US" dirty="0"/>
              <a:t>10: Q-Q plot</a:t>
            </a:r>
            <a:endParaRPr lang="en-IN" dirty="0"/>
          </a:p>
        </p:txBody>
      </p:sp>
      <p:sp>
        <p:nvSpPr>
          <p:cNvPr id="3" name="Content Placeholder 2">
            <a:extLst>
              <a:ext uri="{FF2B5EF4-FFF2-40B4-BE49-F238E27FC236}">
                <a16:creationId xmlns:a16="http://schemas.microsoft.com/office/drawing/2014/main" id="{79A92968-EEDC-412E-A6F0-342D84E53C76}"/>
              </a:ext>
            </a:extLst>
          </p:cNvPr>
          <p:cNvSpPr>
            <a:spLocks noGrp="1"/>
          </p:cNvSpPr>
          <p:nvPr>
            <p:ph idx="1"/>
          </p:nvPr>
        </p:nvSpPr>
        <p:spPr>
          <a:xfrm>
            <a:off x="0" y="1903445"/>
            <a:ext cx="7343192" cy="4609322"/>
          </a:xfrm>
        </p:spPr>
        <p:txBody>
          <a:bodyPr>
            <a:normAutofit fontScale="92500"/>
          </a:bodyPr>
          <a:lstStyle/>
          <a:p>
            <a:r>
              <a:rPr lang="en-US" dirty="0"/>
              <a:t>The quantile-quantile or q-q plot is an exploratory graphical device used to check the validity of a distributional assumption for a data set. The plot is constructed by </a:t>
            </a:r>
            <a:r>
              <a:rPr lang="en-IN" dirty="0"/>
              <a:t>Plotting the first data set’s theoretical Quantiles along the x-axis and plotting the Sample Quantiles along the y-axis to check if the quantiles match.</a:t>
            </a:r>
          </a:p>
          <a:p>
            <a:r>
              <a:rPr lang="en-IN" dirty="0"/>
              <a:t>If the data indeed follow the assumed distribution, then the points on the q-q plot will fall approximately on a straight line.</a:t>
            </a:r>
          </a:p>
          <a:p>
            <a:r>
              <a:rPr lang="en-IN" i="1" dirty="0"/>
              <a:t>The basic assumptions in linear regression is that the distribution of the residuals are normally distributed with mean of 0</a:t>
            </a:r>
            <a:r>
              <a:rPr lang="en-IN" dirty="0"/>
              <a:t>. if residuals are normally distributed then the points on the QQ plot will fall on a straight line. In case it is not in a straight line then the assumption that the residuals are normally distributed is false.</a:t>
            </a:r>
          </a:p>
          <a:p>
            <a:endParaRPr lang="en-IN" dirty="0"/>
          </a:p>
        </p:txBody>
      </p:sp>
      <p:pic>
        <p:nvPicPr>
          <p:cNvPr id="5" name="Picture 4">
            <a:extLst>
              <a:ext uri="{FF2B5EF4-FFF2-40B4-BE49-F238E27FC236}">
                <a16:creationId xmlns:a16="http://schemas.microsoft.com/office/drawing/2014/main" id="{FF1CC148-3AA6-4FB9-9CD1-307BBAF381C4}"/>
              </a:ext>
            </a:extLst>
          </p:cNvPr>
          <p:cNvPicPr>
            <a:picLocks noChangeAspect="1"/>
          </p:cNvPicPr>
          <p:nvPr/>
        </p:nvPicPr>
        <p:blipFill>
          <a:blip r:embed="rId3"/>
          <a:stretch>
            <a:fillRect/>
          </a:stretch>
        </p:blipFill>
        <p:spPr>
          <a:xfrm>
            <a:off x="8826759" y="1828500"/>
            <a:ext cx="3074024" cy="2075201"/>
          </a:xfrm>
          <a:prstGeom prst="rect">
            <a:avLst/>
          </a:prstGeom>
        </p:spPr>
      </p:pic>
      <p:pic>
        <p:nvPicPr>
          <p:cNvPr id="6" name="Picture 5">
            <a:extLst>
              <a:ext uri="{FF2B5EF4-FFF2-40B4-BE49-F238E27FC236}">
                <a16:creationId xmlns:a16="http://schemas.microsoft.com/office/drawing/2014/main" id="{A91F5AB6-F14E-4414-B33B-33132813536E}"/>
              </a:ext>
            </a:extLst>
          </p:cNvPr>
          <p:cNvPicPr>
            <a:picLocks noChangeAspect="1"/>
          </p:cNvPicPr>
          <p:nvPr/>
        </p:nvPicPr>
        <p:blipFill>
          <a:blip r:embed="rId4"/>
          <a:stretch>
            <a:fillRect/>
          </a:stretch>
        </p:blipFill>
        <p:spPr>
          <a:xfrm>
            <a:off x="8658809" y="4124087"/>
            <a:ext cx="3241974" cy="2183858"/>
          </a:xfrm>
          <a:prstGeom prst="rect">
            <a:avLst/>
          </a:prstGeom>
        </p:spPr>
      </p:pic>
      <p:sp>
        <p:nvSpPr>
          <p:cNvPr id="7" name="TextBox 6">
            <a:extLst>
              <a:ext uri="{FF2B5EF4-FFF2-40B4-BE49-F238E27FC236}">
                <a16:creationId xmlns:a16="http://schemas.microsoft.com/office/drawing/2014/main" id="{8E6FF99B-9633-4594-8174-B4FD23E3A1C7}"/>
              </a:ext>
            </a:extLst>
          </p:cNvPr>
          <p:cNvSpPr txBox="1"/>
          <p:nvPr/>
        </p:nvSpPr>
        <p:spPr>
          <a:xfrm flipH="1">
            <a:off x="7968342" y="1903445"/>
            <a:ext cx="1278294" cy="369332"/>
          </a:xfrm>
          <a:prstGeom prst="rect">
            <a:avLst/>
          </a:prstGeom>
          <a:noFill/>
        </p:spPr>
        <p:txBody>
          <a:bodyPr wrap="square" rtlCol="0">
            <a:spAutoFit/>
          </a:bodyPr>
          <a:lstStyle/>
          <a:p>
            <a:r>
              <a:rPr lang="en-US" dirty="0"/>
              <a:t>Examples:</a:t>
            </a:r>
            <a:endParaRPr lang="en-IN" dirty="0"/>
          </a:p>
        </p:txBody>
      </p:sp>
      <p:grpSp>
        <p:nvGrpSpPr>
          <p:cNvPr id="11" name="Group 10">
            <a:extLst>
              <a:ext uri="{FF2B5EF4-FFF2-40B4-BE49-F238E27FC236}">
                <a16:creationId xmlns:a16="http://schemas.microsoft.com/office/drawing/2014/main" id="{AD7D4740-BD2B-47F5-8DF7-DC0CCBE3D2C9}"/>
              </a:ext>
            </a:extLst>
          </p:cNvPr>
          <p:cNvGrpSpPr/>
          <p:nvPr/>
        </p:nvGrpSpPr>
        <p:grpSpPr>
          <a:xfrm>
            <a:off x="7940000" y="2388637"/>
            <a:ext cx="718809" cy="1390261"/>
            <a:chOff x="7940000" y="2388637"/>
            <a:chExt cx="886759" cy="1390261"/>
          </a:xfrm>
        </p:grpSpPr>
        <p:sp>
          <p:nvSpPr>
            <p:cNvPr id="9" name="Arrow: Pentagon 8">
              <a:extLst>
                <a:ext uri="{FF2B5EF4-FFF2-40B4-BE49-F238E27FC236}">
                  <a16:creationId xmlns:a16="http://schemas.microsoft.com/office/drawing/2014/main" id="{E698DDD5-094F-4BEC-B27B-116335696CC3}"/>
                </a:ext>
              </a:extLst>
            </p:cNvPr>
            <p:cNvSpPr/>
            <p:nvPr/>
          </p:nvSpPr>
          <p:spPr>
            <a:xfrm>
              <a:off x="7968342" y="2388637"/>
              <a:ext cx="858417" cy="13902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E555005-4BC6-4514-A64A-236043965375}"/>
                </a:ext>
              </a:extLst>
            </p:cNvPr>
            <p:cNvSpPr txBox="1"/>
            <p:nvPr/>
          </p:nvSpPr>
          <p:spPr>
            <a:xfrm rot="16200000">
              <a:off x="7675857" y="2822156"/>
              <a:ext cx="1051505" cy="523220"/>
            </a:xfrm>
            <a:prstGeom prst="rect">
              <a:avLst/>
            </a:prstGeom>
            <a:noFill/>
          </p:spPr>
          <p:txBody>
            <a:bodyPr wrap="none" rtlCol="0">
              <a:spAutoFit/>
            </a:bodyPr>
            <a:lstStyle/>
            <a:p>
              <a:pPr algn="ctr"/>
              <a:r>
                <a:rPr lang="en-US" sz="1400" dirty="0"/>
                <a:t>Normal</a:t>
              </a:r>
            </a:p>
            <a:p>
              <a:pPr algn="ctr"/>
              <a:r>
                <a:rPr lang="en-US" sz="1400" dirty="0"/>
                <a:t>Distribution</a:t>
              </a:r>
              <a:endParaRPr lang="en-IN" sz="1400" dirty="0"/>
            </a:p>
          </p:txBody>
        </p:sp>
      </p:grpSp>
      <p:grpSp>
        <p:nvGrpSpPr>
          <p:cNvPr id="12" name="Group 11">
            <a:extLst>
              <a:ext uri="{FF2B5EF4-FFF2-40B4-BE49-F238E27FC236}">
                <a16:creationId xmlns:a16="http://schemas.microsoft.com/office/drawing/2014/main" id="{FE60EAC7-1E41-47BD-8BD4-1CF2699E2A6A}"/>
              </a:ext>
            </a:extLst>
          </p:cNvPr>
          <p:cNvGrpSpPr/>
          <p:nvPr/>
        </p:nvGrpSpPr>
        <p:grpSpPr>
          <a:xfrm>
            <a:off x="7926712" y="4508455"/>
            <a:ext cx="768357" cy="1390261"/>
            <a:chOff x="7878875" y="2388637"/>
            <a:chExt cx="947884" cy="1390261"/>
          </a:xfrm>
        </p:grpSpPr>
        <p:sp>
          <p:nvSpPr>
            <p:cNvPr id="13" name="Arrow: Pentagon 12">
              <a:extLst>
                <a:ext uri="{FF2B5EF4-FFF2-40B4-BE49-F238E27FC236}">
                  <a16:creationId xmlns:a16="http://schemas.microsoft.com/office/drawing/2014/main" id="{3FA98BA6-ED23-4399-BCD5-E8D18DE1A872}"/>
                </a:ext>
              </a:extLst>
            </p:cNvPr>
            <p:cNvSpPr/>
            <p:nvPr/>
          </p:nvSpPr>
          <p:spPr>
            <a:xfrm>
              <a:off x="7968342" y="2388637"/>
              <a:ext cx="858417" cy="13902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EA0085D-2C12-4BFE-9D89-1499DF449D1D}"/>
                </a:ext>
              </a:extLst>
            </p:cNvPr>
            <p:cNvSpPr txBox="1"/>
            <p:nvPr/>
          </p:nvSpPr>
          <p:spPr>
            <a:xfrm rot="16200000">
              <a:off x="7626933" y="2761031"/>
              <a:ext cx="1149354" cy="645470"/>
            </a:xfrm>
            <a:prstGeom prst="rect">
              <a:avLst/>
            </a:prstGeom>
            <a:noFill/>
          </p:spPr>
          <p:txBody>
            <a:bodyPr wrap="none" rtlCol="0">
              <a:spAutoFit/>
            </a:bodyPr>
            <a:lstStyle/>
            <a:p>
              <a:pPr algn="ctr"/>
              <a:r>
                <a:rPr lang="en-US" sz="1400" dirty="0"/>
                <a:t>Right skewed</a:t>
              </a:r>
            </a:p>
            <a:p>
              <a:pPr algn="ctr"/>
              <a:r>
                <a:rPr lang="en-US" sz="1400" dirty="0"/>
                <a:t>Distribution</a:t>
              </a:r>
              <a:endParaRPr lang="en-IN" sz="1400" dirty="0"/>
            </a:p>
          </p:txBody>
        </p:sp>
      </p:grpSp>
    </p:spTree>
    <p:extLst>
      <p:ext uri="{BB962C8B-B14F-4D97-AF65-F5344CB8AC3E}">
        <p14:creationId xmlns:p14="http://schemas.microsoft.com/office/powerpoint/2010/main" val="251057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C469-C251-4552-A73A-2BC1A45332A8}"/>
              </a:ext>
            </a:extLst>
          </p:cNvPr>
          <p:cNvSpPr>
            <a:spLocks noGrp="1"/>
          </p:cNvSpPr>
          <p:nvPr>
            <p:ph type="title"/>
          </p:nvPr>
        </p:nvSpPr>
        <p:spPr>
          <a:xfrm>
            <a:off x="0" y="466343"/>
            <a:ext cx="10908792" cy="1362113"/>
          </a:xfrm>
        </p:spPr>
        <p:txBody>
          <a:bodyPr/>
          <a:lstStyle/>
          <a:p>
            <a:r>
              <a:rPr lang="en-US" dirty="0"/>
              <a:t>1. Linear regression algorithm in Detail</a:t>
            </a:r>
            <a:endParaRPr lang="en-IN"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565B908-F1D3-439E-9ABC-3606651B55BE}"/>
                  </a:ext>
                </a:extLst>
              </p:cNvPr>
              <p:cNvSpPr txBox="1"/>
              <p:nvPr/>
            </p:nvSpPr>
            <p:spPr>
              <a:xfrm>
                <a:off x="65314" y="2005316"/>
                <a:ext cx="7408506" cy="4999382"/>
              </a:xfrm>
              <a:prstGeom prst="rect">
                <a:avLst/>
              </a:prstGeom>
              <a:noFill/>
            </p:spPr>
            <p:txBody>
              <a:bodyPr wrap="square" rtlCol="0">
                <a:spAutoFit/>
              </a:bodyPr>
              <a:lstStyle/>
              <a:p>
                <a:r>
                  <a:rPr lang="en-US" dirty="0"/>
                  <a:t>Linear regression algorithm is used to predict a dependent variable value (y) based on a given independent variables (x).e.g. The simple linear function can be defined as:</a:t>
                </a:r>
              </a:p>
              <a:p>
                <a:r>
                  <a:rPr lang="en-US" dirty="0"/>
                  <a:t> 		</a:t>
                </a:r>
                <a14:m>
                  <m:oMath xmlns:m="http://schemas.openxmlformats.org/officeDocument/2006/math">
                    <m:sSub>
                      <m:sSubPr>
                        <m:ctrlPr>
                          <a:rPr lang="en-IN" i="1"/>
                        </m:ctrlPr>
                      </m:sSubPr>
                      <m:e>
                        <m:acc>
                          <m:accPr>
                            <m:chr m:val="̂"/>
                            <m:ctrlPr>
                              <a:rPr lang="en-IN" i="1"/>
                            </m:ctrlPr>
                          </m:accPr>
                          <m:e>
                            <m:r>
                              <a:rPr lang="en-US" i="1"/>
                              <m:t>𝑦</m:t>
                            </m:r>
                          </m:e>
                        </m:acc>
                      </m:e>
                      <m:sub>
                        <m:r>
                          <a:rPr lang="en-US" i="1"/>
                          <m:t>𝑖</m:t>
                        </m:r>
                      </m:sub>
                    </m:sSub>
                    <m:r>
                      <a:rPr lang="en-US" i="1"/>
                      <m:t>=</m:t>
                    </m:r>
                    <m:sSub>
                      <m:sSubPr>
                        <m:ctrlPr>
                          <a:rPr lang="en-IN" i="1"/>
                        </m:ctrlPr>
                      </m:sSubPr>
                      <m:e>
                        <m:r>
                          <a:rPr lang="en-US" i="1"/>
                          <m:t>𝛽</m:t>
                        </m:r>
                      </m:e>
                      <m:sub>
                        <m:r>
                          <a:rPr lang="en-US" i="1"/>
                          <m:t>0</m:t>
                        </m:r>
                      </m:sub>
                    </m:sSub>
                    <m:r>
                      <a:rPr lang="en-US" i="1"/>
                      <m:t>+</m:t>
                    </m:r>
                    <m:sSub>
                      <m:sSubPr>
                        <m:ctrlPr>
                          <a:rPr lang="en-IN" i="1"/>
                        </m:ctrlPr>
                      </m:sSubPr>
                      <m:e>
                        <m:r>
                          <a:rPr lang="en-US" i="1"/>
                          <m:t>𝛽</m:t>
                        </m:r>
                      </m:e>
                      <m:sub>
                        <m:r>
                          <a:rPr lang="en-US" i="1"/>
                          <m:t>1</m:t>
                        </m:r>
                      </m:sub>
                    </m:sSub>
                    <m:sSub>
                      <m:sSubPr>
                        <m:ctrlPr>
                          <a:rPr lang="en-IN" i="1"/>
                        </m:ctrlPr>
                      </m:sSubPr>
                      <m:e>
                        <m:r>
                          <a:rPr lang="en-US" i="1"/>
                          <m:t>𝑥</m:t>
                        </m:r>
                      </m:e>
                      <m:sub>
                        <m:r>
                          <a:rPr lang="en-US" i="1"/>
                          <m:t>𝑖</m:t>
                        </m:r>
                      </m:sub>
                    </m:sSub>
                    <m:r>
                      <a:rPr lang="en-US" i="1"/>
                      <m:t>+</m:t>
                    </m:r>
                    <m:sSub>
                      <m:sSubPr>
                        <m:ctrlPr>
                          <a:rPr lang="en-IN" i="1"/>
                        </m:ctrlPr>
                      </m:sSubPr>
                      <m:e>
                        <m:r>
                          <a:rPr lang="en-US" i="1"/>
                          <m:t>𝜀</m:t>
                        </m:r>
                      </m:e>
                      <m:sub>
                        <m:r>
                          <a:rPr lang="en-US" i="1"/>
                          <m:t>𝑖</m:t>
                        </m:r>
                      </m:sub>
                    </m:sSub>
                  </m:oMath>
                </a14:m>
                <a:endParaRPr lang="en-IN" dirty="0"/>
              </a:p>
              <a:p>
                <a14:m>
                  <m:oMath xmlns:m="http://schemas.openxmlformats.org/officeDocument/2006/math">
                    <m:sSub>
                      <m:sSubPr>
                        <m:ctrlPr>
                          <a:rPr lang="en-IN" i="1"/>
                        </m:ctrlPr>
                      </m:sSubPr>
                      <m:e>
                        <m:r>
                          <a:rPr lang="en-US" i="1"/>
                          <m:t>𝛽</m:t>
                        </m:r>
                      </m:e>
                      <m:sub>
                        <m:r>
                          <a:rPr lang="en-US" i="1"/>
                          <m:t>0</m:t>
                        </m:r>
                      </m:sub>
                    </m:sSub>
                  </m:oMath>
                </a14:m>
                <a:r>
                  <a:rPr lang="en-US" dirty="0"/>
                  <a:t> - Intercept</a:t>
                </a:r>
                <a:endParaRPr lang="en-IN" dirty="0"/>
              </a:p>
              <a:p>
                <a14:m>
                  <m:oMath xmlns:m="http://schemas.openxmlformats.org/officeDocument/2006/math">
                    <m:sSub>
                      <m:sSubPr>
                        <m:ctrlPr>
                          <a:rPr lang="en-IN" i="1"/>
                        </m:ctrlPr>
                      </m:sSubPr>
                      <m:e>
                        <m:r>
                          <a:rPr lang="en-US" i="1"/>
                          <m:t>𝛽</m:t>
                        </m:r>
                      </m:e>
                      <m:sub>
                        <m:r>
                          <a:rPr lang="en-US" i="1"/>
                          <m:t>1</m:t>
                        </m:r>
                      </m:sub>
                    </m:sSub>
                  </m:oMath>
                </a14:m>
                <a:r>
                  <a:rPr lang="en-US" dirty="0"/>
                  <a:t> – slope of the line</a:t>
                </a:r>
                <a:endParaRPr lang="en-IN" dirty="0"/>
              </a:p>
              <a:p>
                <a14:m>
                  <m:oMath xmlns:m="http://schemas.openxmlformats.org/officeDocument/2006/math">
                    <m:sSub>
                      <m:sSubPr>
                        <m:ctrlPr>
                          <a:rPr lang="en-IN" i="1"/>
                        </m:ctrlPr>
                      </m:sSubPr>
                      <m:e>
                        <m:r>
                          <a:rPr lang="en-US" i="1"/>
                          <m:t>𝜀</m:t>
                        </m:r>
                      </m:e>
                      <m:sub>
                        <m:r>
                          <a:rPr lang="en-US" i="1"/>
                          <m:t>𝑖</m:t>
                        </m:r>
                      </m:sub>
                    </m:sSub>
                  </m:oMath>
                </a14:m>
                <a:r>
                  <a:rPr lang="en-US" dirty="0"/>
                  <a:t> – Random Error</a:t>
                </a:r>
                <a:endParaRPr lang="en-IN" dirty="0"/>
              </a:p>
              <a:p>
                <a:r>
                  <a:rPr lang="en-US" dirty="0"/>
                  <a:t>The algorithm fits the best fit line by minimizing the cost function (</a:t>
                </a:r>
                <a:r>
                  <a:rPr lang="en-US" b="1" dirty="0"/>
                  <a:t>Root Mean Squared Error (RMSE)</a:t>
                </a:r>
                <a:r>
                  <a:rPr lang="en-US" dirty="0"/>
                  <a:t> between predicted y value (</a:t>
                </a:r>
                <a:r>
                  <a:rPr lang="en-US" dirty="0" err="1"/>
                  <a:t>pred</a:t>
                </a:r>
                <a:r>
                  <a:rPr lang="en-US" dirty="0"/>
                  <a:t>) and observed y value (y) which can be expressed as the following:</a:t>
                </a:r>
                <a:endParaRPr lang="en-IN" dirty="0"/>
              </a:p>
              <a:p>
                <a14:m>
                  <m:oMathPara xmlns:m="http://schemas.openxmlformats.org/officeDocument/2006/math">
                    <m:oMathParaPr>
                      <m:jc m:val="centerGroup"/>
                    </m:oMathParaPr>
                    <m:oMath xmlns:m="http://schemas.openxmlformats.org/officeDocument/2006/math">
                      <m:f>
                        <m:fPr>
                          <m:ctrlPr>
                            <a:rPr lang="en-IN" i="1"/>
                          </m:ctrlPr>
                        </m:fPr>
                        <m:num>
                          <m:r>
                            <a:rPr lang="en-US" i="1"/>
                            <m:t>1</m:t>
                          </m:r>
                        </m:num>
                        <m:den>
                          <m:r>
                            <a:rPr lang="en-US" i="1"/>
                            <m:t>𝑛</m:t>
                          </m:r>
                        </m:den>
                      </m:f>
                      <m:nary>
                        <m:naryPr>
                          <m:chr m:val="∑"/>
                          <m:limLoc m:val="undOvr"/>
                          <m:grow m:val="on"/>
                          <m:ctrlPr>
                            <a:rPr lang="en-IN" i="1"/>
                          </m:ctrlPr>
                        </m:naryPr>
                        <m:sub>
                          <m:r>
                            <a:rPr lang="en-US" i="1"/>
                            <m:t>𝑖</m:t>
                          </m:r>
                          <m:r>
                            <a:rPr lang="en-US" i="1"/>
                            <m:t>=1</m:t>
                          </m:r>
                        </m:sub>
                        <m:sup>
                          <m:r>
                            <a:rPr lang="en-US" i="1"/>
                            <m:t>𝑛</m:t>
                          </m:r>
                        </m:sup>
                        <m:e>
                          <m:sSup>
                            <m:sSupPr>
                              <m:ctrlPr>
                                <a:rPr lang="en-IN" i="1"/>
                              </m:ctrlPr>
                            </m:sSupPr>
                            <m:e>
                              <m:d>
                                <m:dPr>
                                  <m:ctrlPr>
                                    <a:rPr lang="en-IN" i="1"/>
                                  </m:ctrlPr>
                                </m:dPr>
                                <m:e>
                                  <m:sSub>
                                    <m:sSubPr>
                                      <m:ctrlPr>
                                        <a:rPr lang="en-IN" i="1"/>
                                      </m:ctrlPr>
                                    </m:sSubPr>
                                    <m:e>
                                      <m:acc>
                                        <m:accPr>
                                          <m:chr m:val="̂"/>
                                          <m:ctrlPr>
                                            <a:rPr lang="en-IN" i="1"/>
                                          </m:ctrlPr>
                                        </m:accPr>
                                        <m:e>
                                          <m:r>
                                            <a:rPr lang="en-US" i="1"/>
                                            <m:t>𝑦</m:t>
                                          </m:r>
                                        </m:e>
                                      </m:acc>
                                    </m:e>
                                    <m:sub>
                                      <m:r>
                                        <a:rPr lang="en-US" i="1"/>
                                        <m:t>𝑖</m:t>
                                      </m:r>
                                    </m:sub>
                                  </m:sSub>
                                  <m:r>
                                    <a:rPr lang="en-US" i="1"/>
                                    <m:t>−</m:t>
                                  </m:r>
                                  <m:sSub>
                                    <m:sSubPr>
                                      <m:ctrlPr>
                                        <a:rPr lang="en-IN" i="1"/>
                                      </m:ctrlPr>
                                    </m:sSubPr>
                                    <m:e>
                                      <m:r>
                                        <a:rPr lang="en-US" i="1"/>
                                        <m:t>𝑦</m:t>
                                      </m:r>
                                    </m:e>
                                    <m:sub>
                                      <m:r>
                                        <a:rPr lang="en-US" i="1"/>
                                        <m:t>𝑖</m:t>
                                      </m:r>
                                    </m:sub>
                                  </m:sSub>
                                </m:e>
                              </m:d>
                            </m:e>
                            <m:sup>
                              <m:r>
                                <a:rPr lang="en-US" i="1"/>
                                <m:t>2</m:t>
                              </m:r>
                            </m:sup>
                          </m:sSup>
                        </m:e>
                      </m:nary>
                    </m:oMath>
                  </m:oMathPara>
                </a14:m>
                <a:endParaRPr lang="en-IN" dirty="0"/>
              </a:p>
              <a:p>
                <a:endParaRPr lang="en-US" dirty="0"/>
              </a:p>
              <a:p>
                <a:r>
                  <a:rPr lang="en-US" dirty="0"/>
                  <a:t>The model uses Gradient descend method which is and iterative way to find the values of </a:t>
                </a:r>
                <a14:m>
                  <m:oMath xmlns:m="http://schemas.openxmlformats.org/officeDocument/2006/math">
                    <m:sSub>
                      <m:sSubPr>
                        <m:ctrlPr>
                          <a:rPr lang="en-IN" i="1"/>
                        </m:ctrlPr>
                      </m:sSubPr>
                      <m:e>
                        <m:r>
                          <a:rPr lang="en-US" i="1"/>
                          <m:t>𝛽</m:t>
                        </m:r>
                      </m:e>
                      <m:sub>
                        <m:r>
                          <a:rPr lang="en-US" i="1"/>
                          <m:t>0</m:t>
                        </m:r>
                      </m:sub>
                    </m:sSub>
                  </m:oMath>
                </a14:m>
                <a:r>
                  <a:rPr lang="en-US" dirty="0"/>
                  <a:t>and </a:t>
                </a:r>
                <a14:m>
                  <m:oMath xmlns:m="http://schemas.openxmlformats.org/officeDocument/2006/math">
                    <m:sSub>
                      <m:sSubPr>
                        <m:ctrlPr>
                          <a:rPr lang="en-IN" i="1"/>
                        </m:ctrlPr>
                      </m:sSubPr>
                      <m:e>
                        <m:r>
                          <a:rPr lang="en-US" i="1"/>
                          <m:t>𝛽</m:t>
                        </m:r>
                      </m:e>
                      <m:sub>
                        <m:r>
                          <a:rPr lang="en-US" i="1"/>
                          <m:t>1</m:t>
                        </m:r>
                      </m:sub>
                    </m:sSub>
                  </m:oMath>
                </a14:m>
                <a:r>
                  <a:rPr lang="en-US" dirty="0"/>
                  <a:t> by minimizing the above cost function</a:t>
                </a:r>
                <a:endParaRPr lang="en-IN" dirty="0"/>
              </a:p>
              <a:p>
                <a:endParaRPr lang="en-US" dirty="0"/>
              </a:p>
              <a:p>
                <a:endParaRPr lang="en-IN" dirty="0"/>
              </a:p>
            </p:txBody>
          </p:sp>
        </mc:Choice>
        <mc:Fallback>
          <p:sp>
            <p:nvSpPr>
              <p:cNvPr id="8" name="TextBox 7">
                <a:extLst>
                  <a:ext uri="{FF2B5EF4-FFF2-40B4-BE49-F238E27FC236}">
                    <a16:creationId xmlns:a16="http://schemas.microsoft.com/office/drawing/2014/main" id="{9565B908-F1D3-439E-9ABC-3606651B55BE}"/>
                  </a:ext>
                </a:extLst>
              </p:cNvPr>
              <p:cNvSpPr txBox="1">
                <a:spLocks noRot="1" noChangeAspect="1" noMove="1" noResize="1" noEditPoints="1" noAdjustHandles="1" noChangeArrowheads="1" noChangeShapeType="1" noTextEdit="1"/>
              </p:cNvSpPr>
              <p:nvPr/>
            </p:nvSpPr>
            <p:spPr>
              <a:xfrm>
                <a:off x="65314" y="2005316"/>
                <a:ext cx="7408506" cy="4999382"/>
              </a:xfrm>
              <a:prstGeom prst="rect">
                <a:avLst/>
              </a:prstGeom>
              <a:blipFill>
                <a:blip r:embed="rId2"/>
                <a:stretch>
                  <a:fillRect l="-741" t="-732" r="-1317"/>
                </a:stretch>
              </a:blipFill>
            </p:spPr>
            <p:txBody>
              <a:bodyPr/>
              <a:lstStyle/>
              <a:p>
                <a:r>
                  <a:rPr lang="en-IN">
                    <a:noFill/>
                  </a:rPr>
                  <a:t> </a:t>
                </a:r>
              </a:p>
            </p:txBody>
          </p:sp>
        </mc:Fallback>
      </mc:AlternateContent>
      <p:pic>
        <p:nvPicPr>
          <p:cNvPr id="3" name="Picture 2">
            <a:extLst>
              <a:ext uri="{FF2B5EF4-FFF2-40B4-BE49-F238E27FC236}">
                <a16:creationId xmlns:a16="http://schemas.microsoft.com/office/drawing/2014/main" id="{D29B274F-9A28-47D3-BF40-080318AFF96C}"/>
              </a:ext>
            </a:extLst>
          </p:cNvPr>
          <p:cNvPicPr>
            <a:picLocks noChangeAspect="1"/>
          </p:cNvPicPr>
          <p:nvPr/>
        </p:nvPicPr>
        <p:blipFill>
          <a:blip r:embed="rId3"/>
          <a:stretch>
            <a:fillRect/>
          </a:stretch>
        </p:blipFill>
        <p:spPr>
          <a:xfrm>
            <a:off x="7387176" y="2153607"/>
            <a:ext cx="4626771" cy="3115977"/>
          </a:xfrm>
          <a:prstGeom prst="rect">
            <a:avLst/>
          </a:prstGeom>
        </p:spPr>
      </p:pic>
    </p:spTree>
    <p:extLst>
      <p:ext uri="{BB962C8B-B14F-4D97-AF65-F5344CB8AC3E}">
        <p14:creationId xmlns:p14="http://schemas.microsoft.com/office/powerpoint/2010/main" val="14161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C469-C251-4552-A73A-2BC1A45332A8}"/>
              </a:ext>
            </a:extLst>
          </p:cNvPr>
          <p:cNvSpPr>
            <a:spLocks noGrp="1"/>
          </p:cNvSpPr>
          <p:nvPr>
            <p:ph type="title"/>
          </p:nvPr>
        </p:nvSpPr>
        <p:spPr>
          <a:xfrm>
            <a:off x="0" y="466343"/>
            <a:ext cx="10908792" cy="1362113"/>
          </a:xfrm>
        </p:spPr>
        <p:txBody>
          <a:bodyPr/>
          <a:lstStyle/>
          <a:p>
            <a:r>
              <a:rPr lang="en-US" dirty="0"/>
              <a:t>2. Assumptions of linear regression regarding residuals</a:t>
            </a:r>
            <a:endParaRPr lang="en-IN" dirty="0"/>
          </a:p>
        </p:txBody>
      </p:sp>
      <p:sp>
        <p:nvSpPr>
          <p:cNvPr id="3" name="TextBox 2">
            <a:extLst>
              <a:ext uri="{FF2B5EF4-FFF2-40B4-BE49-F238E27FC236}">
                <a16:creationId xmlns:a16="http://schemas.microsoft.com/office/drawing/2014/main" id="{4DFE2351-F890-4F75-BEED-A96DFD616365}"/>
              </a:ext>
            </a:extLst>
          </p:cNvPr>
          <p:cNvSpPr txBox="1"/>
          <p:nvPr/>
        </p:nvSpPr>
        <p:spPr>
          <a:xfrm>
            <a:off x="122548" y="1979629"/>
            <a:ext cx="11858920" cy="4062651"/>
          </a:xfrm>
          <a:prstGeom prst="rect">
            <a:avLst/>
          </a:prstGeom>
          <a:noFill/>
        </p:spPr>
        <p:txBody>
          <a:bodyPr wrap="square" rtlCol="0">
            <a:spAutoFit/>
          </a:bodyPr>
          <a:lstStyle/>
          <a:p>
            <a:r>
              <a:rPr lang="en-US" dirty="0"/>
              <a:t>Assumptions for linear regression:</a:t>
            </a:r>
            <a:endParaRPr lang="en-IN" dirty="0"/>
          </a:p>
          <a:p>
            <a:pPr marL="1200150" lvl="2" indent="-285750">
              <a:lnSpc>
                <a:spcPct val="150000"/>
              </a:lnSpc>
              <a:spcBef>
                <a:spcPts val="600"/>
              </a:spcBef>
              <a:spcAft>
                <a:spcPts val="600"/>
              </a:spcAft>
              <a:buFont typeface="Arial" panose="020B0604020202020204" pitchFamily="34" charset="0"/>
              <a:buChar char="•"/>
            </a:pPr>
            <a:r>
              <a:rPr lang="en-IN" dirty="0"/>
              <a:t>Dependent variable is continuous </a:t>
            </a:r>
          </a:p>
          <a:p>
            <a:pPr marL="1200150" lvl="2" indent="-285750">
              <a:lnSpc>
                <a:spcPct val="150000"/>
              </a:lnSpc>
              <a:spcBef>
                <a:spcPts val="600"/>
              </a:spcBef>
              <a:spcAft>
                <a:spcPts val="600"/>
              </a:spcAft>
              <a:buFont typeface="Arial" panose="020B0604020202020204" pitchFamily="34" charset="0"/>
              <a:buChar char="•"/>
            </a:pPr>
            <a:r>
              <a:rPr lang="en-IN" dirty="0"/>
              <a:t>Linear relationship between Dependent Variable and Independent Variable. </a:t>
            </a:r>
          </a:p>
          <a:p>
            <a:pPr marL="1200150" lvl="2" indent="-285750">
              <a:lnSpc>
                <a:spcPct val="150000"/>
              </a:lnSpc>
              <a:spcBef>
                <a:spcPts val="600"/>
              </a:spcBef>
              <a:spcAft>
                <a:spcPts val="600"/>
              </a:spcAft>
              <a:buFont typeface="Arial" panose="020B0604020202020204" pitchFamily="34" charset="0"/>
              <a:buChar char="•"/>
            </a:pPr>
            <a:r>
              <a:rPr lang="en-IN" dirty="0"/>
              <a:t>No Multicollinearity (no relationship between Independent variables) </a:t>
            </a:r>
          </a:p>
          <a:p>
            <a:pPr marL="1200150" lvl="2" indent="-285750">
              <a:lnSpc>
                <a:spcPct val="150000"/>
              </a:lnSpc>
              <a:spcBef>
                <a:spcPts val="600"/>
              </a:spcBef>
              <a:spcAft>
                <a:spcPts val="600"/>
              </a:spcAft>
              <a:buFont typeface="Arial" panose="020B0604020202020204" pitchFamily="34" charset="0"/>
              <a:buChar char="•"/>
            </a:pPr>
            <a:r>
              <a:rPr lang="en-IN" dirty="0"/>
              <a:t>Residuals should follow Normal Distribution with mean as 0. </a:t>
            </a:r>
          </a:p>
          <a:p>
            <a:pPr marL="1200150" lvl="2" indent="-285750">
              <a:lnSpc>
                <a:spcPct val="150000"/>
              </a:lnSpc>
              <a:spcBef>
                <a:spcPts val="600"/>
              </a:spcBef>
              <a:spcAft>
                <a:spcPts val="600"/>
              </a:spcAft>
              <a:buFont typeface="Arial" panose="020B0604020202020204" pitchFamily="34" charset="0"/>
              <a:buChar char="•"/>
            </a:pPr>
            <a:r>
              <a:rPr lang="en-IN" dirty="0"/>
              <a:t>Residuals should have constant variance: Homoscedasticity </a:t>
            </a:r>
          </a:p>
          <a:p>
            <a:pPr marL="1200150" lvl="2" indent="-285750">
              <a:lnSpc>
                <a:spcPct val="150000"/>
              </a:lnSpc>
              <a:spcBef>
                <a:spcPts val="600"/>
              </a:spcBef>
              <a:spcAft>
                <a:spcPts val="600"/>
              </a:spcAft>
              <a:buFont typeface="Arial" panose="020B0604020202020204" pitchFamily="34" charset="0"/>
              <a:buChar char="•"/>
            </a:pPr>
            <a:r>
              <a:rPr lang="en-IN" dirty="0"/>
              <a:t>Residuals should be independently distributed/no autocorrelation</a:t>
            </a:r>
          </a:p>
          <a:p>
            <a:endParaRPr lang="en-IN" dirty="0"/>
          </a:p>
        </p:txBody>
      </p:sp>
    </p:spTree>
    <p:extLst>
      <p:ext uri="{BB962C8B-B14F-4D97-AF65-F5344CB8AC3E}">
        <p14:creationId xmlns:p14="http://schemas.microsoft.com/office/powerpoint/2010/main" val="117595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B3C6-B34F-431C-A2FC-9AEB24F6F8DA}"/>
              </a:ext>
            </a:extLst>
          </p:cNvPr>
          <p:cNvSpPr>
            <a:spLocks noGrp="1"/>
          </p:cNvSpPr>
          <p:nvPr>
            <p:ph type="title"/>
          </p:nvPr>
        </p:nvSpPr>
        <p:spPr>
          <a:xfrm>
            <a:off x="93306" y="466343"/>
            <a:ext cx="10815486" cy="1362113"/>
          </a:xfrm>
        </p:spPr>
        <p:txBody>
          <a:bodyPr/>
          <a:lstStyle/>
          <a:p>
            <a:r>
              <a:rPr lang="en-US" dirty="0"/>
              <a:t>3. coefficient of correlation and the coefficient of determination</a:t>
            </a:r>
            <a:endParaRPr lang="en-IN" dirty="0"/>
          </a:p>
        </p:txBody>
      </p:sp>
      <p:sp>
        <p:nvSpPr>
          <p:cNvPr id="3" name="Content Placeholder 2">
            <a:extLst>
              <a:ext uri="{FF2B5EF4-FFF2-40B4-BE49-F238E27FC236}">
                <a16:creationId xmlns:a16="http://schemas.microsoft.com/office/drawing/2014/main" id="{8D3F607D-0D06-4F3A-AF7E-B880EAD56350}"/>
              </a:ext>
            </a:extLst>
          </p:cNvPr>
          <p:cNvSpPr>
            <a:spLocks noGrp="1"/>
          </p:cNvSpPr>
          <p:nvPr>
            <p:ph idx="1"/>
          </p:nvPr>
        </p:nvSpPr>
        <p:spPr>
          <a:xfrm>
            <a:off x="233265" y="2190749"/>
            <a:ext cx="11784564" cy="3986213"/>
          </a:xfrm>
        </p:spPr>
        <p:txBody>
          <a:bodyPr/>
          <a:lstStyle/>
          <a:p>
            <a:r>
              <a:rPr lang="en-IN" b="1" dirty="0"/>
              <a:t>Coefficient of Correlation:</a:t>
            </a:r>
            <a:r>
              <a:rPr lang="en-IN" dirty="0"/>
              <a:t> is the degree of relationship between two variables say x and y. It can go between -1 and 1.  1 indicates that the two variables are moving in unison. They rise and fall together and have perfect correlation. -1 means that the two variables are in perfect opposites. If the variables are not correlated then the correlation value can still be computed which would be 0.</a:t>
            </a:r>
          </a:p>
          <a:p>
            <a:pPr marL="0" indent="0">
              <a:buNone/>
            </a:pPr>
            <a:endParaRPr lang="en-IN" dirty="0"/>
          </a:p>
          <a:p>
            <a:r>
              <a:rPr lang="en-IN" b="1" dirty="0"/>
              <a:t>Coefficient of determination:</a:t>
            </a:r>
            <a:r>
              <a:rPr lang="en-IN" dirty="0"/>
              <a:t> </a:t>
            </a:r>
            <a:r>
              <a:rPr lang="en-IN" b="1" dirty="0"/>
              <a:t> </a:t>
            </a:r>
            <a:r>
              <a:rPr lang="en-IN" dirty="0"/>
              <a:t>R square or coefficient of determination shows percentage variation in y which is explained by all the x variables together. Higher the better. It is always between 0 and 1. In case of simple linear regression Coefficient of Determination is the square of Coefficient of Correlation.</a:t>
            </a:r>
          </a:p>
          <a:p>
            <a:endParaRPr lang="en-IN" dirty="0"/>
          </a:p>
        </p:txBody>
      </p:sp>
    </p:spTree>
    <p:extLst>
      <p:ext uri="{BB962C8B-B14F-4D97-AF65-F5344CB8AC3E}">
        <p14:creationId xmlns:p14="http://schemas.microsoft.com/office/powerpoint/2010/main" val="2863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0" y="466343"/>
            <a:ext cx="10908792" cy="1362113"/>
          </a:xfrm>
        </p:spPr>
        <p:txBody>
          <a:bodyPr/>
          <a:lstStyle/>
          <a:p>
            <a:r>
              <a:rPr lang="en-US" dirty="0"/>
              <a:t>4.  Anscombe’s quartet </a:t>
            </a:r>
          </a:p>
        </p:txBody>
      </p:sp>
      <p:graphicFrame>
        <p:nvGraphicFramePr>
          <p:cNvPr id="11" name="Chart 10">
            <a:extLst>
              <a:ext uri="{FF2B5EF4-FFF2-40B4-BE49-F238E27FC236}">
                <a16:creationId xmlns:a16="http://schemas.microsoft.com/office/drawing/2014/main" id="{74FB6267-B852-46B8-A374-76D8C6727ADF}"/>
              </a:ext>
            </a:extLst>
          </p:cNvPr>
          <p:cNvGraphicFramePr>
            <a:graphicFrameLocks/>
          </p:cNvGraphicFramePr>
          <p:nvPr>
            <p:extLst>
              <p:ext uri="{D42A27DB-BD31-4B8C-83A1-F6EECF244321}">
                <p14:modId xmlns:p14="http://schemas.microsoft.com/office/powerpoint/2010/main" val="1687671075"/>
              </p:ext>
            </p:extLst>
          </p:nvPr>
        </p:nvGraphicFramePr>
        <p:xfrm>
          <a:off x="5062194" y="1828456"/>
          <a:ext cx="3479245" cy="19735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CA260F0-94BD-4902-895C-D290947DC242}"/>
              </a:ext>
            </a:extLst>
          </p:cNvPr>
          <p:cNvGraphicFramePr>
            <a:graphicFrameLocks/>
          </p:cNvGraphicFramePr>
          <p:nvPr>
            <p:extLst>
              <p:ext uri="{D42A27DB-BD31-4B8C-83A1-F6EECF244321}">
                <p14:modId xmlns:p14="http://schemas.microsoft.com/office/powerpoint/2010/main" val="4114795058"/>
              </p:ext>
            </p:extLst>
          </p:nvPr>
        </p:nvGraphicFramePr>
        <p:xfrm>
          <a:off x="8541439" y="1828456"/>
          <a:ext cx="3749040" cy="19735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B74F045-8036-43D2-AE34-F83326F8A3AF}"/>
              </a:ext>
            </a:extLst>
          </p:cNvPr>
          <p:cNvGraphicFramePr>
            <a:graphicFrameLocks/>
          </p:cNvGraphicFramePr>
          <p:nvPr>
            <p:extLst>
              <p:ext uri="{D42A27DB-BD31-4B8C-83A1-F6EECF244321}">
                <p14:modId xmlns:p14="http://schemas.microsoft.com/office/powerpoint/2010/main" val="2197279316"/>
              </p:ext>
            </p:extLst>
          </p:nvPr>
        </p:nvGraphicFramePr>
        <p:xfrm>
          <a:off x="5062194" y="3908716"/>
          <a:ext cx="3479245" cy="19735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55CFDCF7-FC3F-45DC-9E3F-6857D4A501BB}"/>
              </a:ext>
            </a:extLst>
          </p:cNvPr>
          <p:cNvGraphicFramePr>
            <a:graphicFrameLocks/>
          </p:cNvGraphicFramePr>
          <p:nvPr>
            <p:extLst>
              <p:ext uri="{D42A27DB-BD31-4B8C-83A1-F6EECF244321}">
                <p14:modId xmlns:p14="http://schemas.microsoft.com/office/powerpoint/2010/main" val="790870203"/>
              </p:ext>
            </p:extLst>
          </p:nvPr>
        </p:nvGraphicFramePr>
        <p:xfrm>
          <a:off x="8557070" y="3916336"/>
          <a:ext cx="3749040" cy="19659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able 8">
            <a:extLst>
              <a:ext uri="{FF2B5EF4-FFF2-40B4-BE49-F238E27FC236}">
                <a16:creationId xmlns:a16="http://schemas.microsoft.com/office/drawing/2014/main" id="{999B840C-D7D6-43FC-97DD-02D0C754CDFA}"/>
              </a:ext>
            </a:extLst>
          </p:cNvPr>
          <p:cNvGraphicFramePr>
            <a:graphicFrameLocks noGrp="1"/>
          </p:cNvGraphicFramePr>
          <p:nvPr>
            <p:extLst>
              <p:ext uri="{D42A27DB-BD31-4B8C-83A1-F6EECF244321}">
                <p14:modId xmlns:p14="http://schemas.microsoft.com/office/powerpoint/2010/main" val="1706102566"/>
              </p:ext>
            </p:extLst>
          </p:nvPr>
        </p:nvGraphicFramePr>
        <p:xfrm>
          <a:off x="5481731" y="5882296"/>
          <a:ext cx="6710268" cy="845820"/>
        </p:xfrm>
        <a:graphic>
          <a:graphicData uri="http://schemas.openxmlformats.org/drawingml/2006/table">
            <a:tbl>
              <a:tblPr/>
              <a:tblGrid>
                <a:gridCol w="908327">
                  <a:extLst>
                    <a:ext uri="{9D8B030D-6E8A-4147-A177-3AD203B41FA5}">
                      <a16:colId xmlns:a16="http://schemas.microsoft.com/office/drawing/2014/main" val="2904629671"/>
                    </a:ext>
                  </a:extLst>
                </a:gridCol>
                <a:gridCol w="726662">
                  <a:extLst>
                    <a:ext uri="{9D8B030D-6E8A-4147-A177-3AD203B41FA5}">
                      <a16:colId xmlns:a16="http://schemas.microsoft.com/office/drawing/2014/main" val="511060781"/>
                    </a:ext>
                  </a:extLst>
                </a:gridCol>
                <a:gridCol w="726662">
                  <a:extLst>
                    <a:ext uri="{9D8B030D-6E8A-4147-A177-3AD203B41FA5}">
                      <a16:colId xmlns:a16="http://schemas.microsoft.com/office/drawing/2014/main" val="2504526479"/>
                    </a:ext>
                  </a:extLst>
                </a:gridCol>
                <a:gridCol w="726662">
                  <a:extLst>
                    <a:ext uri="{9D8B030D-6E8A-4147-A177-3AD203B41FA5}">
                      <a16:colId xmlns:a16="http://schemas.microsoft.com/office/drawing/2014/main" val="1288531672"/>
                    </a:ext>
                  </a:extLst>
                </a:gridCol>
                <a:gridCol w="726662">
                  <a:extLst>
                    <a:ext uri="{9D8B030D-6E8A-4147-A177-3AD203B41FA5}">
                      <a16:colId xmlns:a16="http://schemas.microsoft.com/office/drawing/2014/main" val="4194049793"/>
                    </a:ext>
                  </a:extLst>
                </a:gridCol>
                <a:gridCol w="726662">
                  <a:extLst>
                    <a:ext uri="{9D8B030D-6E8A-4147-A177-3AD203B41FA5}">
                      <a16:colId xmlns:a16="http://schemas.microsoft.com/office/drawing/2014/main" val="1718515997"/>
                    </a:ext>
                  </a:extLst>
                </a:gridCol>
                <a:gridCol w="726662">
                  <a:extLst>
                    <a:ext uri="{9D8B030D-6E8A-4147-A177-3AD203B41FA5}">
                      <a16:colId xmlns:a16="http://schemas.microsoft.com/office/drawing/2014/main" val="934010485"/>
                    </a:ext>
                  </a:extLst>
                </a:gridCol>
                <a:gridCol w="715307">
                  <a:extLst>
                    <a:ext uri="{9D8B030D-6E8A-4147-A177-3AD203B41FA5}">
                      <a16:colId xmlns:a16="http://schemas.microsoft.com/office/drawing/2014/main" val="3681233139"/>
                    </a:ext>
                  </a:extLst>
                </a:gridCol>
                <a:gridCol w="726662">
                  <a:extLst>
                    <a:ext uri="{9D8B030D-6E8A-4147-A177-3AD203B41FA5}">
                      <a16:colId xmlns:a16="http://schemas.microsoft.com/office/drawing/2014/main" val="2972511354"/>
                    </a:ext>
                  </a:extLst>
                </a:gridCol>
              </a:tblGrid>
              <a:tr h="211455">
                <a:tc>
                  <a:txBody>
                    <a:bodyPr/>
                    <a:lstStyle/>
                    <a:p>
                      <a:pPr algn="l" fontAlgn="b"/>
                      <a:r>
                        <a:rPr lang="en-IN" sz="1100" b="1" i="0" u="none" strike="noStrike" dirty="0">
                          <a:solidFill>
                            <a:srgbClr val="000000"/>
                          </a:solidFill>
                          <a:effectLst/>
                          <a:latin typeface="Calibri" panose="020F0502020204030204" pitchFamily="34" charset="0"/>
                        </a:rPr>
                        <a:t>Data Set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gridSpan="2">
                  <a:txBody>
                    <a:bodyPr/>
                    <a:lstStyle/>
                    <a:p>
                      <a:pPr algn="ctr" fontAlgn="b"/>
                      <a:r>
                        <a:rPr lang="en-IN" sz="1200" b="0" i="0" u="none" strike="noStrike" dirty="0">
                          <a:solidFill>
                            <a:srgbClr val="000000"/>
                          </a:solidFill>
                          <a:effectLst/>
                          <a:latin typeface="Calibri" panose="020F0502020204030204" pitchFamily="34" charset="0"/>
                        </a:rPr>
                        <a:t>I</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fontAlgn="b"/>
                      <a:r>
                        <a:rPr lang="en-IN" sz="1200" b="0" i="0" u="none" strike="noStrike" dirty="0">
                          <a:solidFill>
                            <a:srgbClr val="000000"/>
                          </a:solidFill>
                          <a:effectLst/>
                          <a:latin typeface="Calibri" panose="020F0502020204030204" pitchFamily="34" charset="0"/>
                        </a:rPr>
                        <a:t>II</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hMerge="1">
                  <a:txBody>
                    <a:bodyPr/>
                    <a:lstStyle/>
                    <a:p>
                      <a:endParaRPr lang="en-IN"/>
                    </a:p>
                  </a:txBody>
                  <a:tcPr/>
                </a:tc>
                <a:tc gridSpan="2">
                  <a:txBody>
                    <a:bodyPr/>
                    <a:lstStyle/>
                    <a:p>
                      <a:pPr algn="ctr" fontAlgn="b"/>
                      <a:r>
                        <a:rPr lang="en-IN" sz="1200" b="0" i="0" u="none" strike="noStrike" dirty="0">
                          <a:solidFill>
                            <a:srgbClr val="000000"/>
                          </a:solidFill>
                          <a:effectLst/>
                          <a:latin typeface="Calibri" panose="020F0502020204030204" pitchFamily="34" charset="0"/>
                        </a:rPr>
                        <a:t>III</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hMerge="1">
                  <a:txBody>
                    <a:bodyPr/>
                    <a:lstStyle/>
                    <a:p>
                      <a:endParaRPr lang="en-IN"/>
                    </a:p>
                  </a:txBody>
                  <a:tcPr/>
                </a:tc>
                <a:tc gridSpan="2">
                  <a:txBody>
                    <a:bodyPr/>
                    <a:lstStyle/>
                    <a:p>
                      <a:pPr algn="ctr" fontAlgn="b"/>
                      <a:r>
                        <a:rPr lang="en-IN" sz="1200" b="0" i="0" u="none" strike="noStrike" dirty="0">
                          <a:solidFill>
                            <a:srgbClr val="000000"/>
                          </a:solidFill>
                          <a:effectLst/>
                          <a:latin typeface="Calibri" panose="020F0502020204030204" pitchFamily="34" charset="0"/>
                        </a:rPr>
                        <a:t>IV</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hMerge="1">
                  <a:txBody>
                    <a:bodyPr/>
                    <a:lstStyle/>
                    <a:p>
                      <a:endParaRPr lang="en-IN"/>
                    </a:p>
                  </a:txBody>
                  <a:tcPr/>
                </a:tc>
                <a:extLst>
                  <a:ext uri="{0D108BD9-81ED-4DB2-BD59-A6C34878D82A}">
                    <a16:rowId xmlns:a16="http://schemas.microsoft.com/office/drawing/2014/main" val="134434302"/>
                  </a:ext>
                </a:extLst>
              </a:tr>
              <a:tr h="211455">
                <a:tc>
                  <a:txBody>
                    <a:bodyPr/>
                    <a:lstStyle/>
                    <a:p>
                      <a:pPr algn="l" fontAlgn="b"/>
                      <a:r>
                        <a:rPr lang="en-IN" sz="1100" b="1" i="0" u="none" strike="noStrike" dirty="0">
                          <a:solidFill>
                            <a:srgbClr val="000000"/>
                          </a:solidFill>
                          <a:effectLst/>
                          <a:latin typeface="Calibri" panose="020F0502020204030204" pitchFamily="34" charset="0"/>
                        </a:rPr>
                        <a:t>SUM</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82.51</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82.51</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a:solidFill>
                            <a:srgbClr val="000000"/>
                          </a:solidFill>
                          <a:effectLst/>
                          <a:latin typeface="Calibri" panose="020F0502020204030204" pitchFamily="34" charset="0"/>
                        </a:rPr>
                        <a:t>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82.5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82.51</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287420439"/>
                  </a:ext>
                </a:extLst>
              </a:tr>
              <a:tr h="211455">
                <a:tc>
                  <a:txBody>
                    <a:bodyPr/>
                    <a:lstStyle/>
                    <a:p>
                      <a:pPr algn="l" fontAlgn="b"/>
                      <a:r>
                        <a:rPr lang="en-IN" sz="1100" b="1" i="0" u="none" strike="noStrike" dirty="0">
                          <a:solidFill>
                            <a:srgbClr val="000000"/>
                          </a:solidFill>
                          <a:effectLst/>
                          <a:latin typeface="Calibri" panose="020F0502020204030204" pitchFamily="34" charset="0"/>
                        </a:rPr>
                        <a:t>MEAN</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00316279"/>
                  </a:ext>
                </a:extLst>
              </a:tr>
              <a:tr h="211455">
                <a:tc>
                  <a:txBody>
                    <a:bodyPr/>
                    <a:lstStyle/>
                    <a:p>
                      <a:pPr algn="l" fontAlgn="b"/>
                      <a:r>
                        <a:rPr lang="en-IN" sz="1100" b="1" i="0" u="none" strike="noStrike" dirty="0">
                          <a:solidFill>
                            <a:srgbClr val="000000"/>
                          </a:solidFill>
                          <a:effectLst/>
                          <a:latin typeface="Calibri" panose="020F0502020204030204" pitchFamily="34" charset="0"/>
                        </a:rPr>
                        <a:t>S.DEV</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a:solidFill>
                            <a:srgbClr val="000000"/>
                          </a:solidFill>
                          <a:effectLst/>
                          <a:latin typeface="Calibri" panose="020F0502020204030204" pitchFamily="34" charset="0"/>
                        </a:rPr>
                        <a:t>3.32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2.03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a:solidFill>
                            <a:srgbClr val="000000"/>
                          </a:solidFill>
                          <a:effectLst/>
                          <a:latin typeface="Calibri" panose="020F0502020204030204" pitchFamily="34" charset="0"/>
                        </a:rPr>
                        <a:t>3.32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2.03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3.32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2.03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40000"/>
                        <a:lumOff val="6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3.32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2.03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94491446"/>
                  </a:ext>
                </a:extLst>
              </a:tr>
            </a:tbl>
          </a:graphicData>
        </a:graphic>
      </p:graphicFrame>
      <p:sp>
        <p:nvSpPr>
          <p:cNvPr id="10" name="TextBox 9">
            <a:extLst>
              <a:ext uri="{FF2B5EF4-FFF2-40B4-BE49-F238E27FC236}">
                <a16:creationId xmlns:a16="http://schemas.microsoft.com/office/drawing/2014/main" id="{AA50EFBE-B0E4-45A5-BA7E-B8E4FEECAA8B}"/>
              </a:ext>
            </a:extLst>
          </p:cNvPr>
          <p:cNvSpPr txBox="1"/>
          <p:nvPr/>
        </p:nvSpPr>
        <p:spPr>
          <a:xfrm>
            <a:off x="1" y="2303896"/>
            <a:ext cx="5062194" cy="4247317"/>
          </a:xfrm>
          <a:prstGeom prst="rect">
            <a:avLst/>
          </a:prstGeom>
          <a:noFill/>
        </p:spPr>
        <p:txBody>
          <a:bodyPr wrap="square" rtlCol="0">
            <a:spAutoFit/>
          </a:bodyPr>
          <a:lstStyle/>
          <a:p>
            <a:r>
              <a:rPr lang="en-IN" dirty="0"/>
              <a:t>Anscombe’s Quartet comprises four datasets, each containing eleven pairs which share the </a:t>
            </a:r>
            <a:r>
              <a:rPr lang="en-IN" b="1" dirty="0"/>
              <a:t>same descriptive statistics </a:t>
            </a:r>
            <a:r>
              <a:rPr lang="en-IN" dirty="0"/>
              <a:t>. </a:t>
            </a:r>
          </a:p>
          <a:p>
            <a:endParaRPr lang="en-US" dirty="0"/>
          </a:p>
          <a:p>
            <a:r>
              <a:rPr lang="en-IN" dirty="0"/>
              <a:t>Dataset I appears to have clean and well-fitting linear models. Dataset II does not have a linear correlation. Dataset III does, but the linear regression is thrown off by an outlier. Dataset IV, finally, does not fit any kind of linear model</a:t>
            </a:r>
          </a:p>
          <a:p>
            <a:endParaRPr lang="en-US" dirty="0"/>
          </a:p>
          <a:p>
            <a:r>
              <a:rPr lang="en-IN" dirty="0"/>
              <a:t>The summery statistics doesn’t always gives the complete picture of the data set. This quartet emphasizes the importance of visualization in Data Analysis. Looking at the data reveals a lot of the structure and a clear picture of the dataset.</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71E0-644D-4021-A7B6-6CDB1501EBF0}"/>
              </a:ext>
            </a:extLst>
          </p:cNvPr>
          <p:cNvSpPr>
            <a:spLocks noGrp="1"/>
          </p:cNvSpPr>
          <p:nvPr>
            <p:ph type="title"/>
          </p:nvPr>
        </p:nvSpPr>
        <p:spPr>
          <a:xfrm>
            <a:off x="101600" y="466343"/>
            <a:ext cx="10807192" cy="1362113"/>
          </a:xfrm>
        </p:spPr>
        <p:txBody>
          <a:bodyPr/>
          <a:lstStyle/>
          <a:p>
            <a:r>
              <a:rPr lang="en-IN" b="1" dirty="0"/>
              <a:t>5. Pearson’s R</a:t>
            </a:r>
            <a:endParaRPr lang="en-IN" dirty="0"/>
          </a:p>
        </p:txBody>
      </p:sp>
      <p:pic>
        <p:nvPicPr>
          <p:cNvPr id="4" name="Picture 3">
            <a:extLst>
              <a:ext uri="{FF2B5EF4-FFF2-40B4-BE49-F238E27FC236}">
                <a16:creationId xmlns:a16="http://schemas.microsoft.com/office/drawing/2014/main" id="{A1915803-44A9-4B56-A3FC-E5D8CD0E7626}"/>
              </a:ext>
            </a:extLst>
          </p:cNvPr>
          <p:cNvPicPr>
            <a:picLocks noChangeAspect="1"/>
          </p:cNvPicPr>
          <p:nvPr/>
        </p:nvPicPr>
        <p:blipFill>
          <a:blip r:embed="rId2"/>
          <a:stretch>
            <a:fillRect/>
          </a:stretch>
        </p:blipFill>
        <p:spPr>
          <a:xfrm>
            <a:off x="5097693" y="6391657"/>
            <a:ext cx="1996613" cy="426757"/>
          </a:xfrm>
          <a:prstGeom prst="rect">
            <a:avLst/>
          </a:prstGeom>
        </p:spPr>
      </p:pic>
      <p:sp>
        <p:nvSpPr>
          <p:cNvPr id="5" name="TextBox 4">
            <a:extLst>
              <a:ext uri="{FF2B5EF4-FFF2-40B4-BE49-F238E27FC236}">
                <a16:creationId xmlns:a16="http://schemas.microsoft.com/office/drawing/2014/main" id="{FA6730F3-1751-44EA-AC5C-2CEB2413E671}"/>
              </a:ext>
            </a:extLst>
          </p:cNvPr>
          <p:cNvSpPr txBox="1"/>
          <p:nvPr/>
        </p:nvSpPr>
        <p:spPr>
          <a:xfrm>
            <a:off x="101600" y="1970202"/>
            <a:ext cx="12090400" cy="2308324"/>
          </a:xfrm>
          <a:prstGeom prst="rect">
            <a:avLst/>
          </a:prstGeom>
          <a:noFill/>
        </p:spPr>
        <p:txBody>
          <a:bodyPr wrap="square" rtlCol="0">
            <a:spAutoFit/>
          </a:bodyPr>
          <a:lstStyle/>
          <a:p>
            <a:r>
              <a:rPr lang="en-IN" dirty="0"/>
              <a:t>The </a:t>
            </a:r>
            <a:r>
              <a:rPr lang="en-IN" b="1" dirty="0"/>
              <a:t>Pearson</a:t>
            </a:r>
            <a:r>
              <a:rPr lang="en-IN" dirty="0"/>
              <a:t> R is a measure of the strength of the linear relationship between two continuous  variables when it is measured in a sample.</a:t>
            </a:r>
          </a:p>
          <a:p>
            <a:endParaRPr lang="en-US" dirty="0"/>
          </a:p>
          <a:p>
            <a:r>
              <a:rPr lang="en-IN" dirty="0"/>
              <a:t>Pearson's r can range from -1 to 1. An r of -1 indicates a perfect negative linear relationship between variables, an r of 0 indicates no linear relationship between variables, and an r of 1 indicates a perfect positive linear relationship between variables</a:t>
            </a:r>
          </a:p>
          <a:p>
            <a:r>
              <a:rPr lang="en-IN" dirty="0"/>
              <a:t>Pearson correlation between two variables X and Y is calculated as:</a:t>
            </a:r>
          </a:p>
          <a:p>
            <a:r>
              <a:rPr lang="en-IN" dirty="0"/>
              <a:t> </a:t>
            </a:r>
          </a:p>
        </p:txBody>
      </p:sp>
      <p:graphicFrame>
        <p:nvGraphicFramePr>
          <p:cNvPr id="12" name="Chart 11">
            <a:extLst>
              <a:ext uri="{FF2B5EF4-FFF2-40B4-BE49-F238E27FC236}">
                <a16:creationId xmlns:a16="http://schemas.microsoft.com/office/drawing/2014/main" id="{F5C5830F-BB2C-4C71-9A32-5E9CFA8764BA}"/>
              </a:ext>
            </a:extLst>
          </p:cNvPr>
          <p:cNvGraphicFramePr>
            <a:graphicFrameLocks/>
          </p:cNvGraphicFramePr>
          <p:nvPr>
            <p:extLst>
              <p:ext uri="{D42A27DB-BD31-4B8C-83A1-F6EECF244321}">
                <p14:modId xmlns:p14="http://schemas.microsoft.com/office/powerpoint/2010/main" val="3998384029"/>
              </p:ext>
            </p:extLst>
          </p:nvPr>
        </p:nvGraphicFramePr>
        <p:xfrm>
          <a:off x="101600" y="4700054"/>
          <a:ext cx="3642360" cy="2118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6DB57928-94CF-43B2-B6BD-031D281D68E5}"/>
              </a:ext>
            </a:extLst>
          </p:cNvPr>
          <p:cNvGraphicFramePr>
            <a:graphicFrameLocks/>
          </p:cNvGraphicFramePr>
          <p:nvPr>
            <p:extLst>
              <p:ext uri="{D42A27DB-BD31-4B8C-83A1-F6EECF244321}">
                <p14:modId xmlns:p14="http://schemas.microsoft.com/office/powerpoint/2010/main" val="2477593714"/>
              </p:ext>
            </p:extLst>
          </p:nvPr>
        </p:nvGraphicFramePr>
        <p:xfrm>
          <a:off x="8286826" y="4700054"/>
          <a:ext cx="3649980" cy="21107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9CBC005E-CC93-4D27-BC7B-6B40EE4745B1}"/>
              </a:ext>
            </a:extLst>
          </p:cNvPr>
          <p:cNvGraphicFramePr>
            <a:graphicFrameLocks/>
          </p:cNvGraphicFramePr>
          <p:nvPr>
            <p:extLst>
              <p:ext uri="{D42A27DB-BD31-4B8C-83A1-F6EECF244321}">
                <p14:modId xmlns:p14="http://schemas.microsoft.com/office/powerpoint/2010/main" val="1452480699"/>
              </p:ext>
            </p:extLst>
          </p:nvPr>
        </p:nvGraphicFramePr>
        <p:xfrm>
          <a:off x="4112563" y="4707674"/>
          <a:ext cx="3649980" cy="2110740"/>
        </p:xfrm>
        <a:graphic>
          <a:graphicData uri="http://schemas.openxmlformats.org/drawingml/2006/chart">
            <c:chart xmlns:c="http://schemas.openxmlformats.org/drawingml/2006/chart" xmlns:r="http://schemas.openxmlformats.org/officeDocument/2006/relationships" r:id="rId5"/>
          </a:graphicData>
        </a:graphic>
      </p:graphicFrame>
      <p:pic>
        <p:nvPicPr>
          <p:cNvPr id="18" name="Picture 17">
            <a:extLst>
              <a:ext uri="{FF2B5EF4-FFF2-40B4-BE49-F238E27FC236}">
                <a16:creationId xmlns:a16="http://schemas.microsoft.com/office/drawing/2014/main" id="{D53ABD3F-4E79-4424-950A-993CCAF681AB}"/>
              </a:ext>
            </a:extLst>
          </p:cNvPr>
          <p:cNvPicPr>
            <a:picLocks noChangeAspect="1"/>
          </p:cNvPicPr>
          <p:nvPr/>
        </p:nvPicPr>
        <p:blipFill>
          <a:blip r:embed="rId6"/>
          <a:stretch>
            <a:fillRect/>
          </a:stretch>
        </p:blipFill>
        <p:spPr>
          <a:xfrm>
            <a:off x="6483472" y="3512439"/>
            <a:ext cx="2803239" cy="635895"/>
          </a:xfrm>
          <a:prstGeom prst="rect">
            <a:avLst/>
          </a:prstGeom>
        </p:spPr>
      </p:pic>
    </p:spTree>
    <p:extLst>
      <p:ext uri="{BB962C8B-B14F-4D97-AF65-F5344CB8AC3E}">
        <p14:creationId xmlns:p14="http://schemas.microsoft.com/office/powerpoint/2010/main" val="403001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5500-3952-413D-9750-2D9B8DEF00AE}"/>
              </a:ext>
            </a:extLst>
          </p:cNvPr>
          <p:cNvSpPr>
            <a:spLocks noGrp="1"/>
          </p:cNvSpPr>
          <p:nvPr>
            <p:ph type="title"/>
          </p:nvPr>
        </p:nvSpPr>
        <p:spPr>
          <a:xfrm>
            <a:off x="139959" y="466343"/>
            <a:ext cx="11840547" cy="1362113"/>
          </a:xfrm>
        </p:spPr>
        <p:txBody>
          <a:bodyPr/>
          <a:lstStyle/>
          <a:p>
            <a:r>
              <a:rPr lang="en-US" dirty="0"/>
              <a:t>6. Normalized scaling and standardized scaling</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E1DD8-F8E9-447E-A40F-6F8F5690AFB7}"/>
                  </a:ext>
                </a:extLst>
              </p:cNvPr>
              <p:cNvSpPr>
                <a:spLocks noGrp="1"/>
              </p:cNvSpPr>
              <p:nvPr>
                <p:ph idx="1"/>
              </p:nvPr>
            </p:nvSpPr>
            <p:spPr>
              <a:xfrm>
                <a:off x="139959" y="1828456"/>
                <a:ext cx="8555408" cy="4973518"/>
              </a:xfrm>
            </p:spPr>
            <p:txBody>
              <a:bodyPr>
                <a:normAutofit lnSpcReduction="10000"/>
              </a:bodyPr>
              <a:lstStyle/>
              <a:p>
                <a:endParaRPr lang="en-IN" dirty="0"/>
              </a:p>
              <a:p>
                <a:r>
                  <a:rPr lang="en-IN" b="1" dirty="0"/>
                  <a:t>Scaling: </a:t>
                </a:r>
                <a:r>
                  <a:rPr lang="en-IN" dirty="0"/>
                  <a:t>If the dataset includes features that highly vary in magnitudes, units, and range scaling is done to ensure one feature doesn't dominate others. If a feature in the dataset is big in scale compared to others then in algorithms big scaled feature becomes dominating.</a:t>
                </a:r>
              </a:p>
              <a:p>
                <a:pPr lvl="0"/>
                <a:r>
                  <a:rPr lang="en-IN" b="1" dirty="0"/>
                  <a:t>Normalization</a:t>
                </a:r>
                <a:r>
                  <a:rPr lang="en-IN" dirty="0"/>
                  <a:t>: Normalization is the process of rescaling one or more attributes to the range of 0 to 1. This means that the largest value for each attribute is 1 and the smallest value is 0.</a:t>
                </a:r>
              </a:p>
              <a:p>
                <a:pPr marL="0" indent="0">
                  <a:buNone/>
                </a:pPr>
                <a14:m>
                  <m:oMathPara xmlns:m="http://schemas.openxmlformats.org/officeDocument/2006/math">
                    <m:oMathParaPr>
                      <m:jc m:val="centerGroup"/>
                    </m:oMathParaPr>
                    <m:oMath xmlns:m="http://schemas.openxmlformats.org/officeDocument/2006/math">
                      <m:sSub>
                        <m:sSubPr>
                          <m:ctrlPr>
                            <a:rPr lang="en-IN" i="1"/>
                          </m:ctrlPr>
                        </m:sSubPr>
                        <m:e>
                          <m:r>
                            <a:rPr lang="en-IN" i="1"/>
                            <m:t>𝑥</m:t>
                          </m:r>
                        </m:e>
                        <m:sub>
                          <m:func>
                            <m:funcPr>
                              <m:ctrlPr>
                                <a:rPr lang="en-IN" i="1"/>
                              </m:ctrlPr>
                            </m:funcPr>
                            <m:fName>
                              <m:r>
                                <m:rPr>
                                  <m:sty m:val="p"/>
                                </m:rPr>
                                <a:rPr lang="en-IN"/>
                                <m:t>ch</m:t>
                              </m:r>
                            </m:fName>
                            <m:e>
                              <m:r>
                                <a:rPr lang="en-IN" i="1"/>
                                <m:t>𝑎𝑛𝑔𝑒𝑑</m:t>
                              </m:r>
                            </m:e>
                          </m:func>
                        </m:sub>
                      </m:sSub>
                      <m:r>
                        <a:rPr lang="en-IN" i="1"/>
                        <m:t>=</m:t>
                      </m:r>
                      <m:f>
                        <m:fPr>
                          <m:ctrlPr>
                            <a:rPr lang="en-IN" i="1"/>
                          </m:ctrlPr>
                        </m:fPr>
                        <m:num>
                          <m:r>
                            <a:rPr lang="en-IN" i="1"/>
                            <m:t>𝑥</m:t>
                          </m:r>
                          <m:r>
                            <a:rPr lang="en-IN" i="1"/>
                            <m:t>−</m:t>
                          </m:r>
                          <m:sSub>
                            <m:sSubPr>
                              <m:ctrlPr>
                                <a:rPr lang="en-IN" i="1"/>
                              </m:ctrlPr>
                            </m:sSubPr>
                            <m:e>
                              <m:r>
                                <a:rPr lang="en-IN" i="1"/>
                                <m:t>𝑥</m:t>
                              </m:r>
                            </m:e>
                            <m:sub>
                              <m:r>
                                <a:rPr lang="en-IN" i="1"/>
                                <m:t>𝑚𝑖𝑛</m:t>
                              </m:r>
                            </m:sub>
                          </m:sSub>
                        </m:num>
                        <m:den>
                          <m:sSub>
                            <m:sSubPr>
                              <m:ctrlPr>
                                <a:rPr lang="en-IN" i="1"/>
                              </m:ctrlPr>
                            </m:sSubPr>
                            <m:e>
                              <m:r>
                                <a:rPr lang="en-IN" i="1"/>
                                <m:t>𝑥</m:t>
                              </m:r>
                            </m:e>
                            <m:sub>
                              <m:r>
                                <a:rPr lang="en-IN" i="1"/>
                                <m:t>𝑚𝑎𝑥</m:t>
                              </m:r>
                            </m:sub>
                          </m:sSub>
                          <m:r>
                            <a:rPr lang="en-IN" i="1"/>
                            <m:t>−</m:t>
                          </m:r>
                          <m:sSub>
                            <m:sSubPr>
                              <m:ctrlPr>
                                <a:rPr lang="en-IN" i="1"/>
                              </m:ctrlPr>
                            </m:sSubPr>
                            <m:e>
                              <m:r>
                                <a:rPr lang="en-IN" i="1"/>
                                <m:t>𝑥</m:t>
                              </m:r>
                            </m:e>
                            <m:sub>
                              <m:r>
                                <a:rPr lang="en-IN" i="1"/>
                                <m:t>𝑚𝑖𝑛</m:t>
                              </m:r>
                            </m:sub>
                          </m:sSub>
                        </m:den>
                      </m:f>
                    </m:oMath>
                  </m:oMathPara>
                </a14:m>
                <a:endParaRPr lang="en-IN" dirty="0"/>
              </a:p>
              <a:p>
                <a:pPr lvl="0"/>
                <a:r>
                  <a:rPr lang="en-IN" b="1" dirty="0"/>
                  <a:t>Standardization</a:t>
                </a:r>
                <a:r>
                  <a:rPr lang="en-IN" dirty="0"/>
                  <a:t>: typically means rescales data to have a mean(µ) of 0 and a standard deviation(</a:t>
                </a:r>
                <a14:m>
                  <m:oMath xmlns:m="http://schemas.openxmlformats.org/officeDocument/2006/math">
                    <m:r>
                      <a:rPr lang="en-IN" i="1"/>
                      <m:t>𝜎</m:t>
                    </m:r>
                  </m:oMath>
                </a14:m>
                <a:r>
                  <a:rPr lang="en-IN" dirty="0"/>
                  <a:t>) of 1 (unit variance)</a:t>
                </a:r>
              </a:p>
              <a:p>
                <a:pPr marL="0" indent="0">
                  <a:buNone/>
                </a:pPr>
                <a14:m>
                  <m:oMathPara xmlns:m="http://schemas.openxmlformats.org/officeDocument/2006/math">
                    <m:oMathParaPr>
                      <m:jc m:val="centerGroup"/>
                    </m:oMathParaPr>
                    <m:oMath xmlns:m="http://schemas.openxmlformats.org/officeDocument/2006/math">
                      <m:sSub>
                        <m:sSubPr>
                          <m:ctrlPr>
                            <a:rPr lang="en-IN" i="1"/>
                          </m:ctrlPr>
                        </m:sSubPr>
                        <m:e>
                          <m:r>
                            <a:rPr lang="en-IN" i="1"/>
                            <m:t>𝑥</m:t>
                          </m:r>
                        </m:e>
                        <m:sub>
                          <m:r>
                            <a:rPr lang="en-IN" i="1"/>
                            <m:t>𝑐h𝑎𝑛𝑔𝑒𝑑</m:t>
                          </m:r>
                        </m:sub>
                      </m:sSub>
                      <m:r>
                        <a:rPr lang="en-IN" i="1"/>
                        <m:t>=</m:t>
                      </m:r>
                      <m:f>
                        <m:fPr>
                          <m:ctrlPr>
                            <a:rPr lang="en-IN" i="1"/>
                          </m:ctrlPr>
                        </m:fPr>
                        <m:num>
                          <m:r>
                            <a:rPr lang="en-IN" i="1"/>
                            <m:t>𝑥</m:t>
                          </m:r>
                          <m:r>
                            <a:rPr lang="en-IN" i="1"/>
                            <m:t>−</m:t>
                          </m:r>
                          <m:r>
                            <a:rPr lang="en-IN" i="1"/>
                            <m:t>𝜇</m:t>
                          </m:r>
                        </m:num>
                        <m:den>
                          <m:r>
                            <a:rPr lang="en-IN" i="1"/>
                            <m:t>𝜎</m:t>
                          </m:r>
                        </m:den>
                      </m:f>
                    </m:oMath>
                  </m:oMathPara>
                </a14:m>
                <a:endParaRPr lang="en-IN" dirty="0"/>
              </a:p>
              <a:p>
                <a:endParaRPr lang="en-IN" dirty="0"/>
              </a:p>
            </p:txBody>
          </p:sp>
        </mc:Choice>
        <mc:Fallback>
          <p:sp>
            <p:nvSpPr>
              <p:cNvPr id="3" name="Content Placeholder 2">
                <a:extLst>
                  <a:ext uri="{FF2B5EF4-FFF2-40B4-BE49-F238E27FC236}">
                    <a16:creationId xmlns:a16="http://schemas.microsoft.com/office/drawing/2014/main" id="{085E1DD8-F8E9-447E-A40F-6F8F5690AFB7}"/>
                  </a:ext>
                </a:extLst>
              </p:cNvPr>
              <p:cNvSpPr>
                <a:spLocks noGrp="1" noRot="1" noChangeAspect="1" noMove="1" noResize="1" noEditPoints="1" noAdjustHandles="1" noChangeArrowheads="1" noChangeShapeType="1" noTextEdit="1"/>
              </p:cNvSpPr>
              <p:nvPr>
                <p:ph idx="1"/>
              </p:nvPr>
            </p:nvSpPr>
            <p:spPr>
              <a:xfrm>
                <a:off x="139959" y="1828456"/>
                <a:ext cx="8555408" cy="4973518"/>
              </a:xfrm>
              <a:blipFill>
                <a:blip r:embed="rId2"/>
                <a:stretch>
                  <a:fillRect l="-784" r="-1354"/>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B24EE1D3-D40F-44F5-AED0-D73E75679DF2}"/>
              </a:ext>
            </a:extLst>
          </p:cNvPr>
          <p:cNvSpPr/>
          <p:nvPr/>
        </p:nvSpPr>
        <p:spPr>
          <a:xfrm>
            <a:off x="8778374" y="1719428"/>
            <a:ext cx="1039708" cy="375552"/>
          </a:xfrm>
          <a:prstGeom prst="rect">
            <a:avLst/>
          </a:prstGeom>
        </p:spPr>
        <p:txBody>
          <a:bodyPr wrap="non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Example:</a:t>
            </a:r>
          </a:p>
        </p:txBody>
      </p:sp>
      <p:pic>
        <p:nvPicPr>
          <p:cNvPr id="5" name="Picture 4">
            <a:extLst>
              <a:ext uri="{FF2B5EF4-FFF2-40B4-BE49-F238E27FC236}">
                <a16:creationId xmlns:a16="http://schemas.microsoft.com/office/drawing/2014/main" id="{7971E64E-75DB-493A-A132-79E6FD9E81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86934" y="2094980"/>
            <a:ext cx="2895600" cy="1484730"/>
          </a:xfrm>
          <a:prstGeom prst="rect">
            <a:avLst/>
          </a:prstGeom>
          <a:noFill/>
          <a:ln>
            <a:noFill/>
          </a:ln>
        </p:spPr>
      </p:pic>
      <p:pic>
        <p:nvPicPr>
          <p:cNvPr id="6" name="Picture 5">
            <a:extLst>
              <a:ext uri="{FF2B5EF4-FFF2-40B4-BE49-F238E27FC236}">
                <a16:creationId xmlns:a16="http://schemas.microsoft.com/office/drawing/2014/main" id="{CF7690AB-56E8-4082-8DA7-FDAC0269FC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986934" y="3620169"/>
            <a:ext cx="2895600" cy="1570673"/>
          </a:xfrm>
          <a:prstGeom prst="rect">
            <a:avLst/>
          </a:prstGeom>
          <a:noFill/>
          <a:ln>
            <a:noFill/>
          </a:ln>
        </p:spPr>
      </p:pic>
      <p:pic>
        <p:nvPicPr>
          <p:cNvPr id="7" name="Picture 6">
            <a:extLst>
              <a:ext uri="{FF2B5EF4-FFF2-40B4-BE49-F238E27FC236}">
                <a16:creationId xmlns:a16="http://schemas.microsoft.com/office/drawing/2014/main" id="{FAEAF4C6-9755-48C3-B7EE-B310789E780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986934" y="5231301"/>
            <a:ext cx="2895600" cy="1570673"/>
          </a:xfrm>
          <a:prstGeom prst="rect">
            <a:avLst/>
          </a:prstGeom>
          <a:noFill/>
          <a:ln>
            <a:noFill/>
          </a:ln>
        </p:spPr>
      </p:pic>
    </p:spTree>
    <p:extLst>
      <p:ext uri="{BB962C8B-B14F-4D97-AF65-F5344CB8AC3E}">
        <p14:creationId xmlns:p14="http://schemas.microsoft.com/office/powerpoint/2010/main" val="179061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95CE-3FB0-44DD-9D88-412D13345D03}"/>
              </a:ext>
            </a:extLst>
          </p:cNvPr>
          <p:cNvSpPr>
            <a:spLocks noGrp="1"/>
          </p:cNvSpPr>
          <p:nvPr>
            <p:ph type="title"/>
          </p:nvPr>
        </p:nvSpPr>
        <p:spPr>
          <a:xfrm>
            <a:off x="0" y="466343"/>
            <a:ext cx="10908792" cy="1362113"/>
          </a:xfrm>
        </p:spPr>
        <p:txBody>
          <a:bodyPr/>
          <a:lstStyle/>
          <a:p>
            <a:r>
              <a:rPr lang="en-US" dirty="0"/>
              <a:t>7. Infinite VIF</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8D6495-F2CB-447D-8AF3-551FB50CC77D}"/>
                  </a:ext>
                </a:extLst>
              </p:cNvPr>
              <p:cNvSpPr>
                <a:spLocks noGrp="1"/>
              </p:cNvSpPr>
              <p:nvPr>
                <p:ph idx="1"/>
              </p:nvPr>
            </p:nvSpPr>
            <p:spPr>
              <a:xfrm>
                <a:off x="0" y="2190749"/>
                <a:ext cx="10908792" cy="3986213"/>
              </a:xfrm>
            </p:spPr>
            <p:txBody>
              <a:bodyPr/>
              <a:lstStyle/>
              <a:p>
                <a:r>
                  <a:rPr lang="en-US" dirty="0"/>
                  <a:t>VIF is calculated based on the below formula where </a:t>
                </a:r>
                <a14:m>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up>
                        <m:r>
                          <a:rPr lang="en-US" i="1" dirty="0" smtClean="0">
                            <a:latin typeface="Cambria Math" panose="02040503050406030204" pitchFamily="18" charset="0"/>
                          </a:rPr>
                          <m:t>2</m:t>
                        </m:r>
                      </m:sup>
                    </m:sSubSup>
                  </m:oMath>
                </a14:m>
                <a:r>
                  <a:rPr lang="en-IN" dirty="0"/>
                  <a:t> represents the co-relation of predictor j with other predictors. </a:t>
                </a:r>
              </a:p>
              <a:p>
                <a:endParaRPr lang="en-IN" dirty="0"/>
              </a:p>
              <a:p>
                <a:r>
                  <a:rPr lang="en-US" dirty="0"/>
                  <a:t>When the variable is having a linear </a:t>
                </a:r>
                <a:r>
                  <a:rPr lang="en-IN" dirty="0"/>
                  <a:t>explained exactly by a linear combination of other variables then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𝑅</m:t>
                        </m:r>
                      </m:e>
                      <m:sub>
                        <m:r>
                          <a:rPr lang="en-US" i="1" dirty="0">
                            <a:latin typeface="Cambria Math" panose="02040503050406030204" pitchFamily="18" charset="0"/>
                          </a:rPr>
                          <m:t>𝑗</m:t>
                        </m:r>
                      </m:sub>
                      <m:sup>
                        <m:r>
                          <a:rPr lang="en-US" i="1" dirty="0">
                            <a:latin typeface="Cambria Math" panose="02040503050406030204" pitchFamily="18" charset="0"/>
                          </a:rPr>
                          <m:t>2</m:t>
                        </m:r>
                      </m:sup>
                    </m:sSubSup>
                  </m:oMath>
                </a14:m>
                <a:r>
                  <a:rPr lang="en-IN" dirty="0"/>
                  <a:t>  is 1. </a:t>
                </a:r>
              </a:p>
              <a:p>
                <a:r>
                  <a:rPr lang="en-US" dirty="0"/>
                  <a:t>S</a:t>
                </a:r>
                <a:r>
                  <a:rPr lang="en-IN" dirty="0"/>
                  <a:t>o the VIF value for the variable becomes infinity.</a:t>
                </a:r>
              </a:p>
            </p:txBody>
          </p:sp>
        </mc:Choice>
        <mc:Fallback xmlns="">
          <p:sp>
            <p:nvSpPr>
              <p:cNvPr id="3" name="Content Placeholder 2">
                <a:extLst>
                  <a:ext uri="{FF2B5EF4-FFF2-40B4-BE49-F238E27FC236}">
                    <a16:creationId xmlns:a16="http://schemas.microsoft.com/office/drawing/2014/main" id="{108D6495-F2CB-447D-8AF3-551FB50CC77D}"/>
                  </a:ext>
                </a:extLst>
              </p:cNvPr>
              <p:cNvSpPr>
                <a:spLocks noGrp="1" noRot="1" noChangeAspect="1" noMove="1" noResize="1" noEditPoints="1" noAdjustHandles="1" noChangeArrowheads="1" noChangeShapeType="1" noTextEdit="1"/>
              </p:cNvSpPr>
              <p:nvPr>
                <p:ph idx="1"/>
              </p:nvPr>
            </p:nvSpPr>
            <p:spPr>
              <a:xfrm>
                <a:off x="0" y="2190749"/>
                <a:ext cx="10908792" cy="3986213"/>
              </a:xfrm>
              <a:blipFill>
                <a:blip r:embed="rId2"/>
                <a:stretch>
                  <a:fillRect l="-615" t="-306"/>
                </a:stretch>
              </a:blipFill>
            </p:spPr>
            <p:txBody>
              <a:bodyPr/>
              <a:lstStyle/>
              <a:p>
                <a:r>
                  <a:rPr lang="en-IN">
                    <a:noFill/>
                  </a:rPr>
                  <a:t> </a:t>
                </a:r>
              </a:p>
            </p:txBody>
          </p:sp>
        </mc:Fallback>
      </mc:AlternateContent>
      <p:sp>
        <p:nvSpPr>
          <p:cNvPr id="4" name="AutoShape 2" descr="{\displaystyle \mathrm {VIF} _{i}={\frac {1}{1-R_{i}^{2}}}}">
            <a:extLst>
              <a:ext uri="{FF2B5EF4-FFF2-40B4-BE49-F238E27FC236}">
                <a16:creationId xmlns:a16="http://schemas.microsoft.com/office/drawing/2014/main" id="{9861942E-DFBA-4499-914A-32FEA6FCFA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isplaystyle \mathrm {VIF} _{i}={\frac {1}{1-R_{i}^{2}}}}">
            <a:extLst>
              <a:ext uri="{FF2B5EF4-FFF2-40B4-BE49-F238E27FC236}">
                <a16:creationId xmlns:a16="http://schemas.microsoft.com/office/drawing/2014/main" id="{388FB9F5-2D95-48FE-8DFA-4BD39FFE222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5CCD1D4C-B910-4F95-8FB2-C03A5DF97A82}"/>
              </a:ext>
            </a:extLst>
          </p:cNvPr>
          <p:cNvPicPr>
            <a:picLocks noChangeAspect="1"/>
          </p:cNvPicPr>
          <p:nvPr/>
        </p:nvPicPr>
        <p:blipFill>
          <a:blip r:embed="rId3"/>
          <a:stretch>
            <a:fillRect/>
          </a:stretch>
        </p:blipFill>
        <p:spPr>
          <a:xfrm>
            <a:off x="1953460" y="2976562"/>
            <a:ext cx="1724025" cy="600075"/>
          </a:xfrm>
          <a:prstGeom prst="rect">
            <a:avLst/>
          </a:prstGeom>
        </p:spPr>
      </p:pic>
    </p:spTree>
    <p:extLst>
      <p:ext uri="{BB962C8B-B14F-4D97-AF65-F5344CB8AC3E}">
        <p14:creationId xmlns:p14="http://schemas.microsoft.com/office/powerpoint/2010/main" val="11151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BA02-3127-45F2-8EFD-0C189FD629DF}"/>
              </a:ext>
            </a:extLst>
          </p:cNvPr>
          <p:cNvSpPr>
            <a:spLocks noGrp="1"/>
          </p:cNvSpPr>
          <p:nvPr>
            <p:ph type="title"/>
          </p:nvPr>
        </p:nvSpPr>
        <p:spPr>
          <a:xfrm>
            <a:off x="73891" y="466343"/>
            <a:ext cx="10834901" cy="1362113"/>
          </a:xfrm>
        </p:spPr>
        <p:txBody>
          <a:bodyPr/>
          <a:lstStyle/>
          <a:p>
            <a:r>
              <a:rPr lang="en-IN" dirty="0"/>
              <a:t>8. Gauss </a:t>
            </a:r>
            <a:r>
              <a:rPr lang="en-IN" dirty="0" err="1"/>
              <a:t>markov</a:t>
            </a:r>
            <a:r>
              <a:rPr lang="en-IN" dirty="0"/>
              <a:t> theorem</a:t>
            </a:r>
          </a:p>
        </p:txBody>
      </p:sp>
      <p:sp>
        <p:nvSpPr>
          <p:cNvPr id="3" name="Content Placeholder 2">
            <a:extLst>
              <a:ext uri="{FF2B5EF4-FFF2-40B4-BE49-F238E27FC236}">
                <a16:creationId xmlns:a16="http://schemas.microsoft.com/office/drawing/2014/main" id="{34D844F3-DEBB-48EA-A4DA-E402963FFCCF}"/>
              </a:ext>
            </a:extLst>
          </p:cNvPr>
          <p:cNvSpPr>
            <a:spLocks noGrp="1"/>
          </p:cNvSpPr>
          <p:nvPr>
            <p:ph idx="1"/>
          </p:nvPr>
        </p:nvSpPr>
        <p:spPr>
          <a:xfrm>
            <a:off x="147781" y="1976583"/>
            <a:ext cx="11720945" cy="4793672"/>
          </a:xfrm>
        </p:spPr>
        <p:txBody>
          <a:bodyPr/>
          <a:lstStyle/>
          <a:p>
            <a:r>
              <a:rPr lang="en-IN" dirty="0"/>
              <a:t>under certain conditions, the ordinary least squares (OLS) estimator of the coefficients of a linear regression model is the best linear unbiased estimator (BLUE), that is, the estimator that has the smallest variance among those that are unbiased and linear in the observed output variables.</a:t>
            </a:r>
          </a:p>
          <a:p>
            <a:r>
              <a:rPr lang="en-IN" dirty="0"/>
              <a:t>Assumptions</a:t>
            </a:r>
          </a:p>
          <a:p>
            <a:pPr marL="914400" lvl="1" indent="-457200" fontAlgn="base">
              <a:buFont typeface="+mj-lt"/>
              <a:buAutoNum type="arabicPeriod"/>
            </a:pPr>
            <a:r>
              <a:rPr lang="en-IN" b="1" dirty="0"/>
              <a:t>Linearity</a:t>
            </a:r>
            <a:r>
              <a:rPr lang="en-IN" dirty="0"/>
              <a:t>: the parameters we are estimating using the OLS method must be themselves linear.</a:t>
            </a:r>
          </a:p>
          <a:p>
            <a:pPr marL="914400" lvl="1" indent="-457200" fontAlgn="base">
              <a:buFont typeface="+mj-lt"/>
              <a:buAutoNum type="arabicPeriod"/>
            </a:pPr>
            <a:r>
              <a:rPr lang="en-IN" b="1" dirty="0"/>
              <a:t>Random</a:t>
            </a:r>
            <a:r>
              <a:rPr lang="en-IN" dirty="0"/>
              <a:t>: our data must have been randomly sampled from the population.</a:t>
            </a:r>
          </a:p>
          <a:p>
            <a:pPr marL="914400" lvl="1" indent="-457200" fontAlgn="base">
              <a:buFont typeface="+mj-lt"/>
              <a:buAutoNum type="arabicPeriod"/>
            </a:pPr>
            <a:r>
              <a:rPr lang="en-IN" b="1" dirty="0"/>
              <a:t>Non-Collinearity</a:t>
            </a:r>
            <a:r>
              <a:rPr lang="en-IN" dirty="0"/>
              <a:t>: the regressors being calculated aren’t perfectly correlated with each other.</a:t>
            </a:r>
          </a:p>
          <a:p>
            <a:pPr marL="914400" lvl="1" indent="-457200" fontAlgn="base">
              <a:buFont typeface="+mj-lt"/>
              <a:buAutoNum type="arabicPeriod"/>
            </a:pPr>
            <a:r>
              <a:rPr lang="en-IN" b="1" dirty="0"/>
              <a:t>Exogeneity</a:t>
            </a:r>
            <a:r>
              <a:rPr lang="en-IN" dirty="0"/>
              <a:t>: the regressors aren’t correlated with the error term.</a:t>
            </a:r>
          </a:p>
          <a:p>
            <a:pPr marL="914400" lvl="1" indent="-457200" fontAlgn="base">
              <a:buFont typeface="+mj-lt"/>
              <a:buAutoNum type="arabicPeriod"/>
            </a:pPr>
            <a:r>
              <a:rPr lang="en-IN" b="1" dirty="0"/>
              <a:t>Homoscedasticity</a:t>
            </a:r>
            <a:r>
              <a:rPr lang="en-IN" dirty="0"/>
              <a:t>: no matter what the values of our regressors might be, the error of the variance is constant.</a:t>
            </a:r>
          </a:p>
          <a:p>
            <a:endParaRPr lang="en-IN" dirty="0"/>
          </a:p>
          <a:p>
            <a:endParaRPr lang="en-IN" dirty="0"/>
          </a:p>
        </p:txBody>
      </p:sp>
    </p:spTree>
    <p:extLst>
      <p:ext uri="{BB962C8B-B14F-4D97-AF65-F5344CB8AC3E}">
        <p14:creationId xmlns:p14="http://schemas.microsoft.com/office/powerpoint/2010/main" val="56417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719</TotalTime>
  <Words>1037</Words>
  <Application>Microsoft Office PowerPoint</Application>
  <PresentationFormat>Widescreen</PresentationFormat>
  <Paragraphs>119</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DengXian</vt:lpstr>
      <vt:lpstr>Arial</vt:lpstr>
      <vt:lpstr>Calibri</vt:lpstr>
      <vt:lpstr>Cambria Math</vt:lpstr>
      <vt:lpstr>tahoma</vt:lpstr>
      <vt:lpstr>Times New Roman</vt:lpstr>
      <vt:lpstr>Wingdings</vt:lpstr>
      <vt:lpstr>Educational subjects 16x9</vt:lpstr>
      <vt:lpstr>Assignment: Linear Regression</vt:lpstr>
      <vt:lpstr>1. Linear regression algorithm in Detail</vt:lpstr>
      <vt:lpstr>2. Assumptions of linear regression regarding residuals</vt:lpstr>
      <vt:lpstr>3. coefficient of correlation and the coefficient of determination</vt:lpstr>
      <vt:lpstr>4.  Anscombe’s quartet </vt:lpstr>
      <vt:lpstr>5. Pearson’s R</vt:lpstr>
      <vt:lpstr>6. Normalized scaling and standardized scaling</vt:lpstr>
      <vt:lpstr>7. Infinite VIF</vt:lpstr>
      <vt:lpstr>8. Gauss markov theorem</vt:lpstr>
      <vt:lpstr>9. Gradient descent algorithm </vt:lpstr>
      <vt:lpstr>9. Gradient descent algorithm  Cont.. </vt:lpstr>
      <vt:lpstr>10: Q-Q 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Bank Loan Application EDA</dc:title>
  <dc:creator>Smruti Ranjan Parida</dc:creator>
  <cp:lastModifiedBy>Smruti Ranjan Parida</cp:lastModifiedBy>
  <cp:revision>41</cp:revision>
  <dcterms:created xsi:type="dcterms:W3CDTF">2019-12-15T14:40:05Z</dcterms:created>
  <dcterms:modified xsi:type="dcterms:W3CDTF">2020-01-19T21:15:51Z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9d5d166b-cf98-468c-8233-cf691951522b</vt:lpwstr>
  </property>
  <property fmtid="{D5CDD505-2E9C-101B-9397-08002B2CF9AE}" pid="3" name="Classification">
    <vt:lpwstr>t_class_2</vt:lpwstr>
  </property>
  <property fmtid="{D5CDD505-2E9C-101B-9397-08002B2CF9AE}" pid="4" name="Footer">
    <vt:lpwstr>No</vt:lpwstr>
  </property>
</Properties>
</file>